
<file path=[Content_Types].xml><?xml version="1.0" encoding="utf-8"?>
<Types xmlns="http://schemas.openxmlformats.org/package/2006/content-types">
  <Default Extension="xml" ContentType="application/xml"/>
  <Default Extension="bin" ContentType="application/vnd.openxmlformats-officedocument.presentationml.printerSettings"/>
  <Default Extension="png" ContentType="image/png"/>
  <Default Extension="jpg" ContentType="image/jpeg"/>
  <Default Extension="gif" ContentType="image/gi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4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varScale="1">
        <p:scale>
          <a:sx n="103" d="100"/>
          <a:sy n="103" d="100"/>
        </p:scale>
        <p:origin x="-1256" y="-112"/>
      </p:cViewPr>
      <p:guideLst>
        <p:guide orient="horz" pos="162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viewProps" Target="viewProps.xml"/><Relationship Id="rId47" Type="http://schemas.openxmlformats.org/officeDocument/2006/relationships/theme" Target="theme/theme1.xml"/><Relationship Id="rId48"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notesMaster" Target="notesMasters/notesMaster1.xml"/><Relationship Id="rId44" Type="http://schemas.openxmlformats.org/officeDocument/2006/relationships/printerSettings" Target="printerSettings/printerSettings1.bin"/><Relationship Id="rId45"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extLst>
      <p:ext uri="{BB962C8B-B14F-4D97-AF65-F5344CB8AC3E}">
        <p14:creationId xmlns:p14="http://schemas.microsoft.com/office/powerpoint/2010/main" val="913331090"/>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Shape 51"/>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 name="Shape 5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Jennifer</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Shape 111"/>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2" name="Shape 11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Hannah - The increase in both visual content and available data makes misleading or outright wrong information harder to identify. Visualizations add credibility to any article. We are all at risk of believing misinformation without the critical awareness and skills. This example is from a website that illustrates how easy it can be to play with numbers and create stories that may not be true. This workshop focuses heavily on the design aspect of data visualization, but it is important to teach ourselves and our students about data integrity. </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Shape 118"/>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9" name="Shape 11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Hannah - The previous example was funny, these examples can be damaging. In addition to data integrity, visualization literacy helps individuals assess the integrity of representations. </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Shape 126"/>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7" name="Shape 12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Shape 132"/>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3" name="Shape 13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Hannah - “Gestalt theory was developed in the early twentieth century by German psychologists Max Wertheimer, Wolfgang Kohler, and Kurt Koffka. As opposed to the structuralist concept of breaking wholes into component parts, a Gestalt is a complete structure whose parts must be understood in relation to each other.” The basis of Gestalt psychology and theory is that the mind interprets chaos by grouping and relating information as parts of a whole. This graphic illustrates the principles of Gestalt theory as they relate to design. Beginning at the top-left, the “figure-ground segregation” separates the meaningful content from the background. “Proximity” illustrates that our brain identifies patterns of objects that are close together, the squares look like an E. “Similarity” allows for us to quickly identify two T’s. While Gestalt theories may have been challenged over the years, these principles are important for any visual design. These also aid in accessiblity. </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Shape 138"/>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9" name="Shape 13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Hannah - Gestalt principles work well because our brains process information before we even know it, known as pre-attentive processing. To illustrate, count the 9’s...it takes a lot of cognitive work to go through each row and column</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Shape 144"/>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5" name="Shape 14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Hannah - now count the 9’s. Much easier right? Simply bolding the 9’s makes them easier to count. Our brains recognize the difference immediately. </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Shape 150"/>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1" name="Shape 15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Jennifer - This is an example of a visualization that utilizes gestalt theory and pre-attentive processing to tell a story. But the visualization goes beyond the basics to really tell a story. </a:t>
            </a:r>
          </a:p>
          <a:p>
            <a:pPr lvl="0">
              <a:spcBef>
                <a:spcPts val="0"/>
              </a:spcBef>
              <a:buNone/>
            </a:pPr>
            <a:endParaRPr/>
          </a:p>
          <a:p>
            <a:pPr lvl="0">
              <a:spcBef>
                <a:spcPts val="0"/>
              </a:spcBef>
              <a:buNone/>
            </a:pPr>
            <a:r>
              <a:rPr lang="en"/>
              <a:t>Meaningful content from the background - this is made all the more easier by the color choice of this design, right? We will talk about color considerations later.</a:t>
            </a:r>
          </a:p>
          <a:p>
            <a:pPr lvl="0">
              <a:spcBef>
                <a:spcPts val="0"/>
              </a:spcBef>
              <a:buNone/>
            </a:pPr>
            <a:endParaRPr/>
          </a:p>
          <a:p>
            <a:pPr lvl="0">
              <a:spcBef>
                <a:spcPts val="0"/>
              </a:spcBef>
              <a:buNone/>
            </a:pPr>
            <a:r>
              <a:rPr lang="en"/>
              <a:t>Proximity - we also see that here in the two line charts, when they come together or deviate further.</a:t>
            </a:r>
          </a:p>
          <a:p>
            <a:pPr lvl="0">
              <a:spcBef>
                <a:spcPts val="0"/>
              </a:spcBef>
              <a:buNone/>
            </a:pPr>
            <a:endParaRPr/>
          </a:p>
          <a:p>
            <a:pPr lvl="0">
              <a:spcBef>
                <a:spcPts val="0"/>
              </a:spcBef>
              <a:buNone/>
            </a:pPr>
            <a:r>
              <a:rPr lang="en"/>
              <a:t>And to add the story element and clarity of this design, they’ve added annotations and descriptions. All of this helps the reader have to work less hard to understand the goal of this visualization.</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Shape 162"/>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3" name="Shape 16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Jennifer - This example visualization does a poor job...why?</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Shape 167"/>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8" name="Shape 16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t>Hannah - there are many considerations when creating a visualization. Utilizing basic design principles can turn a mediocre visualization into a great and compelling story. </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Shape 17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4" name="Shape 17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t>Hannah</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Shape 6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1" name="Shape 6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Jennifer</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Shape 180"/>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1" name="Shape 18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Hannah</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Shape 187"/>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8" name="Shape 18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Jennifer</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Shape 194"/>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5" name="Shape 19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Jennifer</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Shape 202"/>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3" name="Shape 20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Hannah - it is tempting to try to include all of the data at once. Most software will default to something that looks like this. Spaghetti. </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Shape 209"/>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0" name="Shape 21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Hannah - it is okay to re-design defaults to give the data (and your viewers) a little space. </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Shape 216"/>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7" name="Shape 21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t>All - Let’s discuss the following examples</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Shape 222"/>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3" name="Shape 22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Shape 228"/>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9" name="Shape 22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Shape 233"/>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4" name="Shape 23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Click the link to interact</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Shape 239"/>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0" name="Shape 24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How would you redesign this? </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 name="Shape 6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Jennifer</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Shape 245"/>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6" name="Shape 24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t>Jennifer - small multiples (show a 40 year period)</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Shape 251"/>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2" name="Shape 25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Shape 257"/>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8" name="Shape 25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Alison</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Shape 263"/>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4" name="Shape 26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t>Jennifer</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Shape 269"/>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0" name="Shape 27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Hannah - before and throughout the process, it is important to consider the audience, purpose/story, and any domain standards or conventions. </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Shape 277"/>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8" name="Shape 27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t>All </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Shape 283"/>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4" name="Shape 28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Shape 291"/>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2" name="Shape 29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Shape 296"/>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7" name="Shape 29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Discuss these questions - outline a rubric as a group</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Shape 302"/>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3" name="Shape 30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Hannah</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Shape 74"/>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5" name="Shape 7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Jennifer</a:t>
            </a: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Shape 308"/>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9" name="Shape 30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Shape 314"/>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5" name="Shape 31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Shape 80"/>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1" name="Shape 8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t>Hannah - let’s shift our discussion a moment now to talk about why we visualize and why data visualization literacy is important. </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Shape 86"/>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7" name="Shape 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Clr>
                <a:schemeClr val="dk1"/>
              </a:buClr>
              <a:buSzPct val="100000"/>
              <a:buFont typeface="Arial"/>
              <a:buNone/>
            </a:pPr>
            <a:r>
              <a:rPr lang="en">
                <a:solidFill>
                  <a:schemeClr val="dk1"/>
                </a:solidFill>
              </a:rPr>
              <a:t>Hannah - Data visualization pre-dates the era of big data, high processing computing, and design software. In fact, humans have always attempted to interpret and represent the world (data) around them. Statistical data visualization was grandfathered by William Playfair. He originated common chart types, such as line, bar, pie charts in the late 18th Century. </a:t>
            </a:r>
          </a:p>
          <a:p>
            <a:pPr lvl="0">
              <a:spcBef>
                <a:spcPts val="0"/>
              </a:spcBef>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Shape 92"/>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3" name="Shape 9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Hannah - Visualizations of information are ubiquitous, especially online. The NYT Upshot is a great example of how data visualization is a key component in how we receive and interpret data. </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Shape 99"/>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0" name="Shape 10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Would anyone like to read this definition of visual literacy? Ask for a volunteer to read</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Shape 105"/>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6" name="Shape 10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Jennifer</a:t>
            </a:r>
          </a:p>
          <a:p>
            <a:pPr lvl="0">
              <a:spcBef>
                <a:spcPts val="0"/>
              </a:spcBef>
              <a:buNone/>
            </a:pPr>
            <a:endParaRPr/>
          </a:p>
          <a:p>
            <a:pPr lvl="0">
              <a:spcBef>
                <a:spcPts val="0"/>
              </a:spcBef>
              <a:buNone/>
            </a:pPr>
            <a:r>
              <a:rPr lang="en"/>
              <a:t>IBM originally published this visual. The main point here really is that data really is integrated into all aspects of our lives, whether we think about it or not. And the amount of data out there is incredibly large! large amounts of it are being created every day.</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9"/>
        <p:cNvGrpSpPr/>
        <p:nvPr/>
      </p:nvGrpSpPr>
      <p:grpSpPr>
        <a:xfrm>
          <a:off x="0" y="0"/>
          <a:ext cx="0" cy="0"/>
          <a:chOff x="0" y="0"/>
          <a:chExt cx="0" cy="0"/>
        </a:xfrm>
      </p:grpSpPr>
      <p:sp>
        <p:nvSpPr>
          <p:cNvPr id="10" name="Shape 10"/>
          <p:cNvSpPr txBox="1">
            <a:spLocks noGrp="1"/>
          </p:cNvSpPr>
          <p:nvPr>
            <p:ph type="ctrTitle"/>
          </p:nvPr>
        </p:nvSpPr>
        <p:spPr>
          <a:xfrm>
            <a:off x="311708" y="744575"/>
            <a:ext cx="8520600" cy="2052600"/>
          </a:xfrm>
          <a:prstGeom prst="rect">
            <a:avLst/>
          </a:prstGeom>
        </p:spPr>
        <p:txBody>
          <a:bodyPr lIns="91425" tIns="91425" rIns="91425" bIns="91425" anchor="b" anchorCtr="0"/>
          <a:lstStyle>
            <a:lvl1pPr lvl="0" algn="ctr">
              <a:spcBef>
                <a:spcPts val="0"/>
              </a:spcBef>
              <a:buSzPct val="100000"/>
              <a:defRPr sz="5200"/>
            </a:lvl1pPr>
            <a:lvl2pPr lvl="1" algn="ctr">
              <a:spcBef>
                <a:spcPts val="0"/>
              </a:spcBef>
              <a:buSzPct val="100000"/>
              <a:defRPr sz="5200"/>
            </a:lvl2pPr>
            <a:lvl3pPr lvl="2" algn="ctr">
              <a:spcBef>
                <a:spcPts val="0"/>
              </a:spcBef>
              <a:buSzPct val="100000"/>
              <a:defRPr sz="5200"/>
            </a:lvl3pPr>
            <a:lvl4pPr lvl="3" algn="ctr">
              <a:spcBef>
                <a:spcPts val="0"/>
              </a:spcBef>
              <a:buSzPct val="100000"/>
              <a:defRPr sz="5200"/>
            </a:lvl4pPr>
            <a:lvl5pPr lvl="4" algn="ctr">
              <a:spcBef>
                <a:spcPts val="0"/>
              </a:spcBef>
              <a:buSzPct val="100000"/>
              <a:defRPr sz="5200"/>
            </a:lvl5pPr>
            <a:lvl6pPr lvl="5" algn="ctr">
              <a:spcBef>
                <a:spcPts val="0"/>
              </a:spcBef>
              <a:buSzPct val="100000"/>
              <a:defRPr sz="5200"/>
            </a:lvl6pPr>
            <a:lvl7pPr lvl="6" algn="ctr">
              <a:spcBef>
                <a:spcPts val="0"/>
              </a:spcBef>
              <a:buSzPct val="100000"/>
              <a:defRPr sz="5200"/>
            </a:lvl7pPr>
            <a:lvl8pPr lvl="7" algn="ctr">
              <a:spcBef>
                <a:spcPts val="0"/>
              </a:spcBef>
              <a:buSzPct val="100000"/>
              <a:defRPr sz="5200"/>
            </a:lvl8pPr>
            <a:lvl9pPr lvl="8" algn="ctr">
              <a:spcBef>
                <a:spcPts val="0"/>
              </a:spcBef>
              <a:buSzPct val="100000"/>
              <a:defRPr sz="5200"/>
            </a:lvl9pPr>
          </a:lstStyle>
          <a:p>
            <a:endParaRPr/>
          </a:p>
        </p:txBody>
      </p:sp>
      <p:sp>
        <p:nvSpPr>
          <p:cNvPr id="11" name="Shape 11"/>
          <p:cNvSpPr txBox="1">
            <a:spLocks noGrp="1"/>
          </p:cNvSpPr>
          <p:nvPr>
            <p:ph type="subTitle" idx="1"/>
          </p:nvPr>
        </p:nvSpPr>
        <p:spPr>
          <a:xfrm>
            <a:off x="311700" y="2834125"/>
            <a:ext cx="8520600" cy="792600"/>
          </a:xfrm>
          <a:prstGeom prst="rect">
            <a:avLst/>
          </a:prstGeom>
        </p:spPr>
        <p:txBody>
          <a:bodyPr lIns="91425" tIns="91425" rIns="91425" bIns="91425" anchor="t" anchorCtr="0"/>
          <a:lstStyle>
            <a:lvl1pPr lvl="0" algn="ctr">
              <a:lnSpc>
                <a:spcPct val="100000"/>
              </a:lnSpc>
              <a:spcBef>
                <a:spcPts val="0"/>
              </a:spcBef>
              <a:spcAft>
                <a:spcPts val="0"/>
              </a:spcAft>
              <a:buSzPct val="100000"/>
              <a:buNone/>
              <a:defRPr sz="2800"/>
            </a:lvl1pPr>
            <a:lvl2pPr lvl="1" algn="ctr">
              <a:lnSpc>
                <a:spcPct val="100000"/>
              </a:lnSpc>
              <a:spcBef>
                <a:spcPts val="0"/>
              </a:spcBef>
              <a:spcAft>
                <a:spcPts val="0"/>
              </a:spcAft>
              <a:buSzPct val="100000"/>
              <a:buNone/>
              <a:defRPr sz="2800"/>
            </a:lvl2pPr>
            <a:lvl3pPr lvl="2" algn="ctr">
              <a:lnSpc>
                <a:spcPct val="100000"/>
              </a:lnSpc>
              <a:spcBef>
                <a:spcPts val="0"/>
              </a:spcBef>
              <a:spcAft>
                <a:spcPts val="0"/>
              </a:spcAft>
              <a:buSzPct val="100000"/>
              <a:buNone/>
              <a:defRPr sz="2800"/>
            </a:lvl3pPr>
            <a:lvl4pPr lvl="3" algn="ctr">
              <a:lnSpc>
                <a:spcPct val="100000"/>
              </a:lnSpc>
              <a:spcBef>
                <a:spcPts val="0"/>
              </a:spcBef>
              <a:spcAft>
                <a:spcPts val="0"/>
              </a:spcAft>
              <a:buSzPct val="100000"/>
              <a:buNone/>
              <a:defRPr sz="2800"/>
            </a:lvl4pPr>
            <a:lvl5pPr lvl="4" algn="ctr">
              <a:lnSpc>
                <a:spcPct val="100000"/>
              </a:lnSpc>
              <a:spcBef>
                <a:spcPts val="0"/>
              </a:spcBef>
              <a:spcAft>
                <a:spcPts val="0"/>
              </a:spcAft>
              <a:buSzPct val="100000"/>
              <a:buNone/>
              <a:defRPr sz="2800"/>
            </a:lvl5pPr>
            <a:lvl6pPr lvl="5" algn="ctr">
              <a:lnSpc>
                <a:spcPct val="100000"/>
              </a:lnSpc>
              <a:spcBef>
                <a:spcPts val="0"/>
              </a:spcBef>
              <a:spcAft>
                <a:spcPts val="0"/>
              </a:spcAft>
              <a:buSzPct val="100000"/>
              <a:buNone/>
              <a:defRPr sz="2800"/>
            </a:lvl6pPr>
            <a:lvl7pPr lvl="6" algn="ctr">
              <a:lnSpc>
                <a:spcPct val="100000"/>
              </a:lnSpc>
              <a:spcBef>
                <a:spcPts val="0"/>
              </a:spcBef>
              <a:spcAft>
                <a:spcPts val="0"/>
              </a:spcAft>
              <a:buSzPct val="100000"/>
              <a:buNone/>
              <a:defRPr sz="2800"/>
            </a:lvl7pPr>
            <a:lvl8pPr lvl="7" algn="ctr">
              <a:lnSpc>
                <a:spcPct val="100000"/>
              </a:lnSpc>
              <a:spcBef>
                <a:spcPts val="0"/>
              </a:spcBef>
              <a:spcAft>
                <a:spcPts val="0"/>
              </a:spcAft>
              <a:buSzPct val="100000"/>
              <a:buNone/>
              <a:defRPr sz="2800"/>
            </a:lvl8pPr>
            <a:lvl9pPr lvl="8" algn="ctr">
              <a:lnSpc>
                <a:spcPct val="100000"/>
              </a:lnSpc>
              <a:spcBef>
                <a:spcPts val="0"/>
              </a:spcBef>
              <a:spcAft>
                <a:spcPts val="0"/>
              </a:spcAft>
              <a:buSzPct val="100000"/>
              <a:buNone/>
              <a:defRPr sz="2800"/>
            </a:lvl9pPr>
          </a:lstStyle>
          <a:p>
            <a:endParaRPr/>
          </a:p>
        </p:txBody>
      </p:sp>
      <p:sp>
        <p:nvSpPr>
          <p:cNvPr id="12" name="Shape 12"/>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Big number">
    <p:spTree>
      <p:nvGrpSpPr>
        <p:cNvPr id="1" name="Shape 44"/>
        <p:cNvGrpSpPr/>
        <p:nvPr/>
      </p:nvGrpSpPr>
      <p:grpSpPr>
        <a:xfrm>
          <a:off x="0" y="0"/>
          <a:ext cx="0" cy="0"/>
          <a:chOff x="0" y="0"/>
          <a:chExt cx="0" cy="0"/>
        </a:xfrm>
      </p:grpSpPr>
      <p:sp>
        <p:nvSpPr>
          <p:cNvPr id="45" name="Shape 45"/>
          <p:cNvSpPr txBox="1">
            <a:spLocks noGrp="1"/>
          </p:cNvSpPr>
          <p:nvPr>
            <p:ph type="title"/>
          </p:nvPr>
        </p:nvSpPr>
        <p:spPr>
          <a:xfrm>
            <a:off x="311700" y="1106125"/>
            <a:ext cx="8520600" cy="1963500"/>
          </a:xfrm>
          <a:prstGeom prst="rect">
            <a:avLst/>
          </a:prstGeom>
        </p:spPr>
        <p:txBody>
          <a:bodyPr lIns="91425" tIns="91425" rIns="91425" bIns="91425" anchor="b" anchorCtr="0"/>
          <a:lstStyle>
            <a:lvl1pPr lvl="0" algn="ctr">
              <a:spcBef>
                <a:spcPts val="0"/>
              </a:spcBef>
              <a:buSzPct val="100000"/>
              <a:defRPr sz="12000"/>
            </a:lvl1pPr>
            <a:lvl2pPr lvl="1" algn="ctr">
              <a:spcBef>
                <a:spcPts val="0"/>
              </a:spcBef>
              <a:buSzPct val="100000"/>
              <a:defRPr sz="12000"/>
            </a:lvl2pPr>
            <a:lvl3pPr lvl="2" algn="ctr">
              <a:spcBef>
                <a:spcPts val="0"/>
              </a:spcBef>
              <a:buSzPct val="100000"/>
              <a:defRPr sz="12000"/>
            </a:lvl3pPr>
            <a:lvl4pPr lvl="3" algn="ctr">
              <a:spcBef>
                <a:spcPts val="0"/>
              </a:spcBef>
              <a:buSzPct val="100000"/>
              <a:defRPr sz="12000"/>
            </a:lvl4pPr>
            <a:lvl5pPr lvl="4" algn="ctr">
              <a:spcBef>
                <a:spcPts val="0"/>
              </a:spcBef>
              <a:buSzPct val="100000"/>
              <a:defRPr sz="12000"/>
            </a:lvl5pPr>
            <a:lvl6pPr lvl="5" algn="ctr">
              <a:spcBef>
                <a:spcPts val="0"/>
              </a:spcBef>
              <a:buSzPct val="100000"/>
              <a:defRPr sz="12000"/>
            </a:lvl6pPr>
            <a:lvl7pPr lvl="6" algn="ctr">
              <a:spcBef>
                <a:spcPts val="0"/>
              </a:spcBef>
              <a:buSzPct val="100000"/>
              <a:defRPr sz="12000"/>
            </a:lvl7pPr>
            <a:lvl8pPr lvl="7" algn="ctr">
              <a:spcBef>
                <a:spcPts val="0"/>
              </a:spcBef>
              <a:buSzPct val="100000"/>
              <a:defRPr sz="12000"/>
            </a:lvl8pPr>
            <a:lvl9pPr lvl="8" algn="ctr">
              <a:spcBef>
                <a:spcPts val="0"/>
              </a:spcBef>
              <a:buSzPct val="100000"/>
              <a:defRPr sz="12000"/>
            </a:lvl9pPr>
          </a:lstStyle>
          <a:p>
            <a:endParaRPr/>
          </a:p>
        </p:txBody>
      </p:sp>
      <p:sp>
        <p:nvSpPr>
          <p:cNvPr id="46" name="Shape 46"/>
          <p:cNvSpPr txBox="1">
            <a:spLocks noGrp="1"/>
          </p:cNvSpPr>
          <p:nvPr>
            <p:ph type="body" idx="1"/>
          </p:nvPr>
        </p:nvSpPr>
        <p:spPr>
          <a:xfrm>
            <a:off x="311700" y="3152225"/>
            <a:ext cx="8520600" cy="1300800"/>
          </a:xfrm>
          <a:prstGeom prst="rect">
            <a:avLst/>
          </a:prstGeom>
        </p:spPr>
        <p:txBody>
          <a:bodyPr lIns="91425" tIns="91425" rIns="91425" bIns="91425" anchor="t" anchorCtr="0"/>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a:endParaRPr/>
          </a:p>
        </p:txBody>
      </p:sp>
      <p:sp>
        <p:nvSpPr>
          <p:cNvPr id="47" name="Shape 47"/>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48"/>
        <p:cNvGrpSpPr/>
        <p:nvPr/>
      </p:nvGrpSpPr>
      <p:grpSpPr>
        <a:xfrm>
          <a:off x="0" y="0"/>
          <a:ext cx="0" cy="0"/>
          <a:chOff x="0" y="0"/>
          <a:chExt cx="0" cy="0"/>
        </a:xfrm>
      </p:grpSpPr>
      <p:sp>
        <p:nvSpPr>
          <p:cNvPr id="49" name="Shape 49"/>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311700" y="2150850"/>
            <a:ext cx="8520600" cy="841800"/>
          </a:xfrm>
          <a:prstGeom prst="rect">
            <a:avLst/>
          </a:prstGeom>
        </p:spPr>
        <p:txBody>
          <a:bodyPr lIns="91425" tIns="91425" rIns="91425" bIns="91425" anchor="ctr" anchorCtr="0"/>
          <a:lstStyle>
            <a:lvl1pPr lvl="0" algn="ctr">
              <a:spcBef>
                <a:spcPts val="0"/>
              </a:spcBef>
              <a:buSzPct val="100000"/>
              <a:defRPr sz="3600"/>
            </a:lvl1pPr>
            <a:lvl2pPr lvl="1" algn="ctr">
              <a:spcBef>
                <a:spcPts val="0"/>
              </a:spcBef>
              <a:buSzPct val="100000"/>
              <a:defRPr sz="3600"/>
            </a:lvl2pPr>
            <a:lvl3pPr lvl="2" algn="ctr">
              <a:spcBef>
                <a:spcPts val="0"/>
              </a:spcBef>
              <a:buSzPct val="100000"/>
              <a:defRPr sz="3600"/>
            </a:lvl3pPr>
            <a:lvl4pPr lvl="3" algn="ctr">
              <a:spcBef>
                <a:spcPts val="0"/>
              </a:spcBef>
              <a:buSzPct val="100000"/>
              <a:defRPr sz="3600"/>
            </a:lvl4pPr>
            <a:lvl5pPr lvl="4" algn="ctr">
              <a:spcBef>
                <a:spcPts val="0"/>
              </a:spcBef>
              <a:buSzPct val="100000"/>
              <a:defRPr sz="3600"/>
            </a:lvl5pPr>
            <a:lvl6pPr lvl="5" algn="ctr">
              <a:spcBef>
                <a:spcPts val="0"/>
              </a:spcBef>
              <a:buSzPct val="100000"/>
              <a:defRPr sz="3600"/>
            </a:lvl6pPr>
            <a:lvl7pPr lvl="6" algn="ctr">
              <a:spcBef>
                <a:spcPts val="0"/>
              </a:spcBef>
              <a:buSzPct val="100000"/>
              <a:defRPr sz="3600"/>
            </a:lvl7pPr>
            <a:lvl8pPr lvl="7" algn="ctr">
              <a:spcBef>
                <a:spcPts val="0"/>
              </a:spcBef>
              <a:buSzPct val="100000"/>
              <a:defRPr sz="3600"/>
            </a:lvl8pPr>
            <a:lvl9pPr lvl="8" algn="ctr">
              <a:spcBef>
                <a:spcPts val="0"/>
              </a:spcBef>
              <a:buSzPct val="100000"/>
              <a:defRPr sz="3600"/>
            </a:lvl9pPr>
          </a:lstStyle>
          <a:p>
            <a:endParaRPr/>
          </a:p>
        </p:txBody>
      </p:sp>
      <p:sp>
        <p:nvSpPr>
          <p:cNvPr id="15" name="Shape 15"/>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311700" y="445025"/>
            <a:ext cx="8520600" cy="5727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8" name="Shape 18"/>
          <p:cNvSpPr txBox="1">
            <a:spLocks noGrp="1"/>
          </p:cNvSpPr>
          <p:nvPr>
            <p:ph type="body" idx="1"/>
          </p:nvPr>
        </p:nvSpPr>
        <p:spPr>
          <a:xfrm>
            <a:off x="311700" y="1152475"/>
            <a:ext cx="8520600" cy="34164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9" name="Shape 19"/>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11700" y="445025"/>
            <a:ext cx="8520600" cy="5727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body" idx="1"/>
          </p:nvPr>
        </p:nvSpPr>
        <p:spPr>
          <a:xfrm>
            <a:off x="311700" y="1152475"/>
            <a:ext cx="3999900" cy="34164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3" name="Shape 23"/>
          <p:cNvSpPr txBox="1">
            <a:spLocks noGrp="1"/>
          </p:cNvSpPr>
          <p:nvPr>
            <p:ph type="body" idx="2"/>
          </p:nvPr>
        </p:nvSpPr>
        <p:spPr>
          <a:xfrm>
            <a:off x="4832400" y="1152475"/>
            <a:ext cx="3999900" cy="34164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4" name="Shape 24"/>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311700" y="445025"/>
            <a:ext cx="8520600" cy="5727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7" name="Shape 27"/>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311700" y="555600"/>
            <a:ext cx="2808000" cy="755700"/>
          </a:xfrm>
          <a:prstGeom prst="rect">
            <a:avLst/>
          </a:prstGeom>
        </p:spPr>
        <p:txBody>
          <a:bodyPr lIns="91425" tIns="91425" rIns="91425" bIns="91425" anchor="b" anchorCtr="0"/>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a:endParaRPr/>
          </a:p>
        </p:txBody>
      </p:sp>
      <p:sp>
        <p:nvSpPr>
          <p:cNvPr id="30" name="Shape 30"/>
          <p:cNvSpPr txBox="1">
            <a:spLocks noGrp="1"/>
          </p:cNvSpPr>
          <p:nvPr>
            <p:ph type="body" idx="1"/>
          </p:nvPr>
        </p:nvSpPr>
        <p:spPr>
          <a:xfrm>
            <a:off x="311700" y="1389600"/>
            <a:ext cx="2808000" cy="3179400"/>
          </a:xfrm>
          <a:prstGeom prst="rect">
            <a:avLst/>
          </a:prstGeom>
        </p:spPr>
        <p:txBody>
          <a:bodyPr lIns="91425" tIns="91425" rIns="91425" bIns="91425" anchor="t" anchorCtr="0"/>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31" name="Shape 31"/>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Main point">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490250" y="450150"/>
            <a:ext cx="6367800" cy="4090800"/>
          </a:xfrm>
          <a:prstGeom prst="rect">
            <a:avLst/>
          </a:prstGeom>
        </p:spPr>
        <p:txBody>
          <a:bodyPr lIns="91425" tIns="91425" rIns="91425" bIns="91425" anchor="ctr" anchorCtr="0"/>
          <a:lstStyle>
            <a:lvl1pPr lvl="0">
              <a:spcBef>
                <a:spcPts val="0"/>
              </a:spcBef>
              <a:buSzPct val="100000"/>
              <a:defRPr sz="4800"/>
            </a:lvl1pPr>
            <a:lvl2pPr lvl="1">
              <a:spcBef>
                <a:spcPts val="0"/>
              </a:spcBef>
              <a:buSzPct val="100000"/>
              <a:defRPr sz="4800"/>
            </a:lvl2pPr>
            <a:lvl3pPr lvl="2">
              <a:spcBef>
                <a:spcPts val="0"/>
              </a:spcBef>
              <a:buSzPct val="100000"/>
              <a:defRPr sz="4800"/>
            </a:lvl3pPr>
            <a:lvl4pPr lvl="3">
              <a:spcBef>
                <a:spcPts val="0"/>
              </a:spcBef>
              <a:buSzPct val="100000"/>
              <a:defRPr sz="4800"/>
            </a:lvl4pPr>
            <a:lvl5pPr lvl="4">
              <a:spcBef>
                <a:spcPts val="0"/>
              </a:spcBef>
              <a:buSzPct val="100000"/>
              <a:defRPr sz="4800"/>
            </a:lvl5pPr>
            <a:lvl6pPr lvl="5">
              <a:spcBef>
                <a:spcPts val="0"/>
              </a:spcBef>
              <a:buSzPct val="100000"/>
              <a:defRPr sz="4800"/>
            </a:lvl6pPr>
            <a:lvl7pPr lvl="6">
              <a:spcBef>
                <a:spcPts val="0"/>
              </a:spcBef>
              <a:buSzPct val="100000"/>
              <a:defRPr sz="4800"/>
            </a:lvl7pPr>
            <a:lvl8pPr lvl="7">
              <a:spcBef>
                <a:spcPts val="0"/>
              </a:spcBef>
              <a:buSzPct val="100000"/>
              <a:defRPr sz="4800"/>
            </a:lvl8pPr>
            <a:lvl9pPr lvl="8">
              <a:spcBef>
                <a:spcPts val="0"/>
              </a:spcBef>
              <a:buSzPct val="100000"/>
              <a:defRPr sz="4800"/>
            </a:lvl9pPr>
          </a:lstStyle>
          <a:p>
            <a:endParaRPr/>
          </a:p>
        </p:txBody>
      </p:sp>
      <p:sp>
        <p:nvSpPr>
          <p:cNvPr id="34" name="Shape 34"/>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lIns="91425" tIns="91425" rIns="91425" bIns="91425" anchor="ctr" anchorCtr="0">
            <a:noAutofit/>
          </a:bodyPr>
          <a:lstStyle/>
          <a:p>
            <a:pPr lvl="0">
              <a:spcBef>
                <a:spcPts val="0"/>
              </a:spcBef>
              <a:buNone/>
            </a:pPr>
            <a:endParaRPr/>
          </a:p>
        </p:txBody>
      </p:sp>
      <p:sp>
        <p:nvSpPr>
          <p:cNvPr id="37" name="Shape 37"/>
          <p:cNvSpPr txBox="1">
            <a:spLocks noGrp="1"/>
          </p:cNvSpPr>
          <p:nvPr>
            <p:ph type="title"/>
          </p:nvPr>
        </p:nvSpPr>
        <p:spPr>
          <a:xfrm>
            <a:off x="265500" y="1233175"/>
            <a:ext cx="4045200" cy="1482300"/>
          </a:xfrm>
          <a:prstGeom prst="rect">
            <a:avLst/>
          </a:prstGeom>
        </p:spPr>
        <p:txBody>
          <a:bodyPr lIns="91425" tIns="91425" rIns="91425" bIns="91425" anchor="b" anchorCtr="0"/>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a:endParaRPr/>
          </a:p>
        </p:txBody>
      </p:sp>
      <p:sp>
        <p:nvSpPr>
          <p:cNvPr id="38" name="Shape 38"/>
          <p:cNvSpPr txBox="1">
            <a:spLocks noGrp="1"/>
          </p:cNvSpPr>
          <p:nvPr>
            <p:ph type="subTitle" idx="1"/>
          </p:nvPr>
        </p:nvSpPr>
        <p:spPr>
          <a:xfrm>
            <a:off x="265500" y="2803075"/>
            <a:ext cx="4045200" cy="1235100"/>
          </a:xfrm>
          <a:prstGeom prst="rect">
            <a:avLst/>
          </a:prstGeom>
        </p:spPr>
        <p:txBody>
          <a:bodyPr lIns="91425" tIns="91425" rIns="91425" bIns="91425" anchor="t" anchorCtr="0"/>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a:endParaRPr/>
          </a:p>
        </p:txBody>
      </p:sp>
      <p:sp>
        <p:nvSpPr>
          <p:cNvPr id="39" name="Shape 39"/>
          <p:cNvSpPr txBox="1">
            <a:spLocks noGrp="1"/>
          </p:cNvSpPr>
          <p:nvPr>
            <p:ph type="body" idx="2"/>
          </p:nvPr>
        </p:nvSpPr>
        <p:spPr>
          <a:xfrm>
            <a:off x="4939500" y="724075"/>
            <a:ext cx="3837000" cy="3695100"/>
          </a:xfrm>
          <a:prstGeom prst="rect">
            <a:avLst/>
          </a:prstGeom>
        </p:spPr>
        <p:txBody>
          <a:bodyPr lIns="91425" tIns="91425" rIns="91425" bIns="91425" anchor="ctr"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40" name="Shape 40"/>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Caption">
    <p:spTree>
      <p:nvGrpSpPr>
        <p:cNvPr id="1" name="Shape 41"/>
        <p:cNvGrpSpPr/>
        <p:nvPr/>
      </p:nvGrpSpPr>
      <p:grpSpPr>
        <a:xfrm>
          <a:off x="0" y="0"/>
          <a:ext cx="0" cy="0"/>
          <a:chOff x="0" y="0"/>
          <a:chExt cx="0" cy="0"/>
        </a:xfrm>
      </p:grpSpPr>
      <p:sp>
        <p:nvSpPr>
          <p:cNvPr id="42" name="Shape 42"/>
          <p:cNvSpPr txBox="1">
            <a:spLocks noGrp="1"/>
          </p:cNvSpPr>
          <p:nvPr>
            <p:ph type="body" idx="1"/>
          </p:nvPr>
        </p:nvSpPr>
        <p:spPr>
          <a:xfrm>
            <a:off x="311700" y="4230575"/>
            <a:ext cx="5998800" cy="605100"/>
          </a:xfrm>
          <a:prstGeom prst="rect">
            <a:avLst/>
          </a:prstGeom>
        </p:spPr>
        <p:txBody>
          <a:bodyPr lIns="91425" tIns="91425" rIns="91425" bIns="91425" anchor="ctr" anchorCtr="0"/>
          <a:lstStyle>
            <a:lvl1pPr lvl="0">
              <a:lnSpc>
                <a:spcPct val="100000"/>
              </a:lnSpc>
              <a:spcBef>
                <a:spcPts val="0"/>
              </a:spcBef>
              <a:spcAft>
                <a:spcPts val="0"/>
              </a:spcAft>
              <a:buNone/>
              <a:defRPr/>
            </a:lvl1pPr>
          </a:lstStyle>
          <a:p>
            <a:endParaRPr/>
          </a:p>
        </p:txBody>
      </p:sp>
      <p:sp>
        <p:nvSpPr>
          <p:cNvPr id="43" name="Shape 43"/>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572700"/>
          </a:xfrm>
          <a:prstGeom prst="rect">
            <a:avLst/>
          </a:prstGeom>
          <a:noFill/>
          <a:ln>
            <a:noFill/>
          </a:ln>
        </p:spPr>
        <p:txBody>
          <a:bodyPr lIns="91425" tIns="91425" rIns="91425" bIns="91425" anchor="t" anchorCtr="0"/>
          <a:lstStyle>
            <a:lvl1pPr lvl="0">
              <a:spcBef>
                <a:spcPts val="0"/>
              </a:spcBef>
              <a:buClr>
                <a:schemeClr val="dk1"/>
              </a:buClr>
              <a:buSzPct val="100000"/>
              <a:buFont typeface="Roboto"/>
              <a:buNone/>
              <a:defRPr sz="2800">
                <a:solidFill>
                  <a:schemeClr val="dk1"/>
                </a:solidFill>
                <a:latin typeface="Roboto"/>
                <a:ea typeface="Roboto"/>
                <a:cs typeface="Roboto"/>
                <a:sym typeface="Roboto"/>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a:endParaRPr/>
          </a:p>
        </p:txBody>
      </p:sp>
      <p:sp>
        <p:nvSpPr>
          <p:cNvPr id="7" name="Shape 7"/>
          <p:cNvSpPr txBox="1">
            <a:spLocks noGrp="1"/>
          </p:cNvSpPr>
          <p:nvPr>
            <p:ph type="body" idx="1"/>
          </p:nvPr>
        </p:nvSpPr>
        <p:spPr>
          <a:xfrm>
            <a:off x="311700" y="1152475"/>
            <a:ext cx="8520600" cy="3416400"/>
          </a:xfrm>
          <a:prstGeom prst="rect">
            <a:avLst/>
          </a:prstGeom>
          <a:noFill/>
          <a:ln>
            <a:noFill/>
          </a:ln>
        </p:spPr>
        <p:txBody>
          <a:bodyPr lIns="91425" tIns="91425" rIns="91425" bIns="91425" anchor="t" anchorCtr="0"/>
          <a:lstStyle>
            <a:lvl1pPr lvl="0">
              <a:lnSpc>
                <a:spcPct val="115000"/>
              </a:lnSpc>
              <a:spcBef>
                <a:spcPts val="0"/>
              </a:spcBef>
              <a:spcAft>
                <a:spcPts val="1600"/>
              </a:spcAft>
              <a:buClr>
                <a:schemeClr val="dk2"/>
              </a:buClr>
              <a:buSzPct val="100000"/>
              <a:buFont typeface="Roboto"/>
              <a:defRPr sz="1800">
                <a:solidFill>
                  <a:schemeClr val="dk2"/>
                </a:solidFill>
                <a:latin typeface="Roboto"/>
                <a:ea typeface="Roboto"/>
                <a:cs typeface="Roboto"/>
                <a:sym typeface="Roboto"/>
              </a:defRPr>
            </a:lvl1pPr>
            <a:lvl2pPr lvl="1">
              <a:lnSpc>
                <a:spcPct val="115000"/>
              </a:lnSpc>
              <a:spcBef>
                <a:spcPts val="0"/>
              </a:spcBef>
              <a:spcAft>
                <a:spcPts val="1600"/>
              </a:spcAft>
              <a:buClr>
                <a:schemeClr val="dk2"/>
              </a:buClr>
              <a:buFont typeface="Roboto"/>
              <a:defRPr>
                <a:solidFill>
                  <a:schemeClr val="dk2"/>
                </a:solidFill>
                <a:latin typeface="Roboto"/>
                <a:ea typeface="Roboto"/>
                <a:cs typeface="Roboto"/>
                <a:sym typeface="Roboto"/>
              </a:defRPr>
            </a:lvl2pPr>
            <a:lvl3pPr lvl="2">
              <a:lnSpc>
                <a:spcPct val="115000"/>
              </a:lnSpc>
              <a:spcBef>
                <a:spcPts val="0"/>
              </a:spcBef>
              <a:spcAft>
                <a:spcPts val="1600"/>
              </a:spcAft>
              <a:buClr>
                <a:schemeClr val="dk2"/>
              </a:buClr>
              <a:buFont typeface="Roboto"/>
              <a:defRPr>
                <a:solidFill>
                  <a:schemeClr val="dk2"/>
                </a:solidFill>
                <a:latin typeface="Roboto"/>
                <a:ea typeface="Roboto"/>
                <a:cs typeface="Roboto"/>
                <a:sym typeface="Roboto"/>
              </a:defRPr>
            </a:lvl3pPr>
            <a:lvl4pPr lvl="3">
              <a:lnSpc>
                <a:spcPct val="115000"/>
              </a:lnSpc>
              <a:spcBef>
                <a:spcPts val="0"/>
              </a:spcBef>
              <a:spcAft>
                <a:spcPts val="1600"/>
              </a:spcAft>
              <a:buClr>
                <a:schemeClr val="dk2"/>
              </a:buClr>
              <a:buFont typeface="Roboto"/>
              <a:defRPr>
                <a:solidFill>
                  <a:schemeClr val="dk2"/>
                </a:solidFill>
                <a:latin typeface="Roboto"/>
                <a:ea typeface="Roboto"/>
                <a:cs typeface="Roboto"/>
                <a:sym typeface="Roboto"/>
              </a:defRPr>
            </a:lvl4pPr>
            <a:lvl5pPr lvl="4">
              <a:lnSpc>
                <a:spcPct val="115000"/>
              </a:lnSpc>
              <a:spcBef>
                <a:spcPts val="0"/>
              </a:spcBef>
              <a:spcAft>
                <a:spcPts val="1600"/>
              </a:spcAft>
              <a:buClr>
                <a:schemeClr val="dk2"/>
              </a:buClr>
              <a:buFont typeface="Roboto"/>
              <a:defRPr>
                <a:solidFill>
                  <a:schemeClr val="dk2"/>
                </a:solidFill>
                <a:latin typeface="Roboto"/>
                <a:ea typeface="Roboto"/>
                <a:cs typeface="Roboto"/>
                <a:sym typeface="Roboto"/>
              </a:defRPr>
            </a:lvl5pPr>
            <a:lvl6pPr lvl="5">
              <a:lnSpc>
                <a:spcPct val="115000"/>
              </a:lnSpc>
              <a:spcBef>
                <a:spcPts val="0"/>
              </a:spcBef>
              <a:spcAft>
                <a:spcPts val="1600"/>
              </a:spcAft>
              <a:buClr>
                <a:schemeClr val="dk2"/>
              </a:buClr>
              <a:buFont typeface="Roboto"/>
              <a:defRPr>
                <a:solidFill>
                  <a:schemeClr val="dk2"/>
                </a:solidFill>
                <a:latin typeface="Roboto"/>
                <a:ea typeface="Roboto"/>
                <a:cs typeface="Roboto"/>
                <a:sym typeface="Roboto"/>
              </a:defRPr>
            </a:lvl6pPr>
            <a:lvl7pPr lvl="6">
              <a:lnSpc>
                <a:spcPct val="115000"/>
              </a:lnSpc>
              <a:spcBef>
                <a:spcPts val="0"/>
              </a:spcBef>
              <a:spcAft>
                <a:spcPts val="1600"/>
              </a:spcAft>
              <a:buClr>
                <a:schemeClr val="dk2"/>
              </a:buClr>
              <a:buFont typeface="Roboto"/>
              <a:defRPr>
                <a:solidFill>
                  <a:schemeClr val="dk2"/>
                </a:solidFill>
                <a:latin typeface="Roboto"/>
                <a:ea typeface="Roboto"/>
                <a:cs typeface="Roboto"/>
                <a:sym typeface="Roboto"/>
              </a:defRPr>
            </a:lvl7pPr>
            <a:lvl8pPr lvl="7">
              <a:lnSpc>
                <a:spcPct val="115000"/>
              </a:lnSpc>
              <a:spcBef>
                <a:spcPts val="0"/>
              </a:spcBef>
              <a:spcAft>
                <a:spcPts val="1600"/>
              </a:spcAft>
              <a:buClr>
                <a:schemeClr val="dk2"/>
              </a:buClr>
              <a:buFont typeface="Roboto"/>
              <a:defRPr>
                <a:solidFill>
                  <a:schemeClr val="dk2"/>
                </a:solidFill>
                <a:latin typeface="Roboto"/>
                <a:ea typeface="Roboto"/>
                <a:cs typeface="Roboto"/>
                <a:sym typeface="Roboto"/>
              </a:defRPr>
            </a:lvl8pPr>
            <a:lvl9pPr lvl="8">
              <a:lnSpc>
                <a:spcPct val="115000"/>
              </a:lnSpc>
              <a:spcBef>
                <a:spcPts val="0"/>
              </a:spcBef>
              <a:spcAft>
                <a:spcPts val="1600"/>
              </a:spcAft>
              <a:buClr>
                <a:schemeClr val="dk2"/>
              </a:buClr>
              <a:buFont typeface="Roboto"/>
              <a:defRPr>
                <a:solidFill>
                  <a:schemeClr val="dk2"/>
                </a:solidFill>
                <a:latin typeface="Roboto"/>
                <a:ea typeface="Roboto"/>
                <a:cs typeface="Roboto"/>
                <a:sym typeface="Roboto"/>
              </a:defRPr>
            </a:lvl9pPr>
          </a:lstStyle>
          <a:p>
            <a:endParaRPr/>
          </a:p>
        </p:txBody>
      </p:sp>
      <p:sp>
        <p:nvSpPr>
          <p:cNvPr id="8" name="Shape 8"/>
          <p:cNvSpPr txBox="1">
            <a:spLocks noGrp="1"/>
          </p:cNvSpPr>
          <p:nvPr>
            <p:ph type="sldNum" idx="12"/>
          </p:nvPr>
        </p:nvSpPr>
        <p:spPr>
          <a:xfrm>
            <a:off x="8472457" y="4663216"/>
            <a:ext cx="548700" cy="393600"/>
          </a:xfrm>
          <a:prstGeom prst="rect">
            <a:avLst/>
          </a:prstGeom>
          <a:noFill/>
          <a:ln>
            <a:noFill/>
          </a:ln>
        </p:spPr>
        <p:txBody>
          <a:bodyPr lIns="91425" tIns="91425" rIns="91425" bIns="91425" anchor="ctr" anchorCtr="0">
            <a:noAutofit/>
          </a:bodyPr>
          <a:lstStyle/>
          <a:p>
            <a:pPr lvl="0" algn="r">
              <a:spcBef>
                <a:spcPts val="0"/>
              </a:spcBef>
              <a:buNone/>
            </a:pPr>
            <a:fld id="{00000000-1234-1234-1234-123412341234}" type="slidenum">
              <a:rPr lang="en" sz="1000">
                <a:solidFill>
                  <a:schemeClr val="dk2"/>
                </a:solidFill>
              </a:rPr>
              <a:t>‹#›</a:t>
            </a:fld>
            <a:endParaRPr lang="en" sz="1000">
              <a:solidFill>
                <a:schemeClr val="dk2"/>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hyperlink" Target="mailto:ablaine@ncsu.edu" TargetMode="External"/><Relationship Id="rId5" Type="http://schemas.openxmlformats.org/officeDocument/2006/relationships/hyperlink" Target="mailto:jigarret@ncsu.edu" TargetMode="External"/><Relationship Id="rId6" Type="http://schemas.openxmlformats.org/officeDocument/2006/relationships/hyperlink" Target="mailto:hlrainey@ncsu.edu" TargetMode="External"/><Relationship Id="rId7" Type="http://schemas.openxmlformats.org/officeDocument/2006/relationships/image" Target="../media/image2.png"/><Relationship Id="rId8" Type="http://schemas.openxmlformats.org/officeDocument/2006/relationships/hyperlink" Target="go.ncsu.edu/vizcrashcourse1" TargetMode="External"/><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hyperlink" Target="http://tylervigen.com/spurious-correlations" TargetMode="External"/><Relationship Id="rId1" Type="http://schemas.openxmlformats.org/officeDocument/2006/relationships/slideLayout" Target="../slideLayouts/slideLayout5.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hyperlink" Target="http://www.statisticshowto.com/misleading-graphs/" TargetMode="External"/><Relationship Id="rId1" Type="http://schemas.openxmlformats.org/officeDocument/2006/relationships/slideLayout" Target="../slideLayouts/slideLayout5.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hyperlink" Target="http://www.inthelibrarywiththeleadpipe.org/2016/accessibility/" TargetMode="External"/><Relationship Id="rId4" Type="http://schemas.openxmlformats.org/officeDocument/2006/relationships/image" Target="../media/image10.png"/><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hyperlink" Target="http://go.ncsu.edu/vizcrashcourse1"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5.jpg"/></Relationships>
</file>

<file path=ppt/slides/_rels/slide21.xml.rels><?xml version="1.0" encoding="UTF-8" standalone="yes"?>
<Relationships xmlns="http://schemas.openxmlformats.org/package/2006/relationships"><Relationship Id="rId3" Type="http://schemas.openxmlformats.org/officeDocument/2006/relationships/image" Target="../media/image16.gif"/><Relationship Id="rId4" Type="http://schemas.openxmlformats.org/officeDocument/2006/relationships/hyperlink" Target="http://ridgerunnerconsulting.com/2008/04/more_voting_statistics/" TargetMode="External"/><Relationship Id="rId1" Type="http://schemas.openxmlformats.org/officeDocument/2006/relationships/slideLayout" Target="../slideLayouts/slideLayout5.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image" Target="../media/image17.jpg"/><Relationship Id="rId4" Type="http://schemas.openxmlformats.org/officeDocument/2006/relationships/image" Target="../media/image18.jpg"/><Relationship Id="rId1" Type="http://schemas.openxmlformats.org/officeDocument/2006/relationships/slideLayout" Target="../slideLayouts/slideLayout5.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image" Target="../media/image19.jpg"/><Relationship Id="rId4" Type="http://schemas.openxmlformats.org/officeDocument/2006/relationships/hyperlink" Target="https://www.cmg.org/publications/measureit/2016-2/measureit-issue-16-1/better-information-from-better-data-visualization/" TargetMode="External"/><Relationship Id="rId1" Type="http://schemas.openxmlformats.org/officeDocument/2006/relationships/slideLayout" Target="../slideLayouts/slideLayout5.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image" Target="../media/image20.jpg"/><Relationship Id="rId4" Type="http://schemas.openxmlformats.org/officeDocument/2006/relationships/hyperlink" Target="https://www.cmg.org/publications/measureit/2016-2/measureit-issue-16-1/better-information-from-better-data-visualization/" TargetMode="External"/><Relationship Id="rId1" Type="http://schemas.openxmlformats.org/officeDocument/2006/relationships/slideLayout" Target="../slideLayouts/slideLayout5.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xml"/><Relationship Id="rId3" Type="http://schemas.openxmlformats.org/officeDocument/2006/relationships/image" Target="../media/image21.png"/></Relationships>
</file>

<file path=ppt/slides/_rels/slide27.xml.rels><?xml version="1.0" encoding="UTF-8" standalone="yes"?>
<Relationships xmlns="http://schemas.openxmlformats.org/package/2006/relationships"><Relationship Id="rId3" Type="http://schemas.openxmlformats.org/officeDocument/2006/relationships/hyperlink" Target="http://visual.ly/women-boardroom-world-map" TargetMode="External"/><Relationship Id="rId4" Type="http://schemas.openxmlformats.org/officeDocument/2006/relationships/image" Target="../media/image22.jpg"/><Relationship Id="rId1" Type="http://schemas.openxmlformats.org/officeDocument/2006/relationships/slideLayout" Target="../slideLayouts/slideLayout1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3" Type="http://schemas.openxmlformats.org/officeDocument/2006/relationships/hyperlink" Target="https://www.census.gov/dataviz/visualizations/043/" TargetMode="External"/><Relationship Id="rId4" Type="http://schemas.openxmlformats.org/officeDocument/2006/relationships/image" Target="../media/image23.png"/><Relationship Id="rId1" Type="http://schemas.openxmlformats.org/officeDocument/2006/relationships/slideLayout" Target="../slideLayouts/slideLayout11.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hyperlink" Target="https://www.quora.com/What-are-examples-of-bad-data-visualization-thats-misleading-and-confusing" TargetMode="External"/><Relationship Id="rId1" Type="http://schemas.openxmlformats.org/officeDocument/2006/relationships/slideLayout" Target="../slideLayouts/slideLayout1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hyperlink" Target="http://britains-diet.labs.theodi.org" TargetMode="External"/><Relationship Id="rId1" Type="http://schemas.openxmlformats.org/officeDocument/2006/relationships/slideLayout" Target="../slideLayouts/slideLayout11.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3" Type="http://schemas.openxmlformats.org/officeDocument/2006/relationships/hyperlink" Target="https://books.google.com/books?id=NRyGnjeNKJIC&amp;pg=PA9&amp;lpg=PA9&amp;dq=the+grammar+of+graphics+guide&amp;source=bl&amp;ots=XZV1eXA6Fn&amp;sig=5AWLO75GICzd2fBDNNjDjKnrJFU&amp;hl=en&amp;sa=X&amp;ved=0ahUKEwjVi-zInfTRAhUM5yYKHeguD8UQ6AEIQjAG%23v=onepage&amp;q&amp;f=false" TargetMode="External"/><Relationship Id="rId4" Type="http://schemas.openxmlformats.org/officeDocument/2006/relationships/hyperlink" Target="http://vita.had.co.nz/papers/layered-grammar.pdf" TargetMode="External"/><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4.xml"/><Relationship Id="rId3" Type="http://schemas.openxmlformats.org/officeDocument/2006/relationships/image" Target="../media/image2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3" Type="http://schemas.openxmlformats.org/officeDocument/2006/relationships/hyperlink" Target="https://docs.google.com/a/ncsu.edu/document/d/1Km9Gi2dB0HT5zaJhMEzJttX11niDqCsWIBzRKDDsCnU/edit?usp=sharing" TargetMode="External"/><Relationship Id="rId4" Type="http://schemas.openxmlformats.org/officeDocument/2006/relationships/hyperlink" Target="http://www.dear-data.com" TargetMode="External"/><Relationship Id="rId5" Type="http://schemas.openxmlformats.org/officeDocument/2006/relationships/image" Target="../media/image27.png"/><Relationship Id="rId6" Type="http://schemas.openxmlformats.org/officeDocument/2006/relationships/hyperlink" Target="http://go.ncsu.edu/vizcrashcourse1" TargetMode="External"/><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7.xml"/><Relationship Id="rId3" Type="http://schemas.openxmlformats.org/officeDocument/2006/relationships/image" Target="../media/image2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3" Type="http://schemas.openxmlformats.org/officeDocument/2006/relationships/hyperlink" Target="https://flowingdata.com/2017/02/09/how-to-spot-visualization-lies/" TargetMode="External"/><Relationship Id="rId4" Type="http://schemas.openxmlformats.org/officeDocument/2006/relationships/hyperlink" Target="https://flowingdata.com/2010/07/22/7-basic-rules-for-making-charts-and-graphs/" TargetMode="External"/><Relationship Id="rId5" Type="http://schemas.openxmlformats.org/officeDocument/2006/relationships/hyperlink" Target="http://vgl.cs.usfca.edu/pdvw/2016/abstracts.html" TargetMode="External"/><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hyperlink" Target="http://www.lib.ncsu.edu/do/visualization" TargetMode="External"/><Relationship Id="rId5" Type="http://schemas.openxmlformats.org/officeDocument/2006/relationships/hyperlink" Target="https://ncsu-libraries.github.io/infographics/" TargetMode="External"/><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hyperlink" Target="https://www.nytimes.com/interactive/2016/12/26/upshot/duck-dynasty-vs-modern-family-television-maps.html?action=click&amp;contentCollection=The%20Upshot&amp;region=Footer&amp;module=WhatsNext&amp;version=WhatsNext&amp;contentID=WhatsNext&amp;moduleDetail=undefined&amp;pgtype=Multimedia" TargetMode="External"/><Relationship Id="rId4" Type="http://schemas.openxmlformats.org/officeDocument/2006/relationships/image" Target="../media/image5.png"/><Relationship Id="rId1" Type="http://schemas.openxmlformats.org/officeDocument/2006/relationships/slideLayout" Target="../slideLayouts/slideLayout5.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hyperlink" Target="http://www.ala.org/acrl/standards/visualliteracy"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hyperlink" Target="https://www-01.ibm.com/software/data/bigdata/what-is-big-data.html" TargetMode="External"/><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4" name="Shape 54"/>
          <p:cNvPicPr preferRelativeResize="0"/>
          <p:nvPr/>
        </p:nvPicPr>
        <p:blipFill rotWithShape="1">
          <a:blip r:embed="rId3">
            <a:alphaModFix/>
          </a:blip>
          <a:srcRect b="18837"/>
          <a:stretch/>
        </p:blipFill>
        <p:spPr>
          <a:xfrm>
            <a:off x="3395574" y="478200"/>
            <a:ext cx="5748424" cy="4665300"/>
          </a:xfrm>
          <a:prstGeom prst="rect">
            <a:avLst/>
          </a:prstGeom>
          <a:noFill/>
          <a:ln>
            <a:noFill/>
          </a:ln>
        </p:spPr>
      </p:pic>
      <p:sp>
        <p:nvSpPr>
          <p:cNvPr id="55" name="Shape 55"/>
          <p:cNvSpPr txBox="1">
            <a:spLocks noGrp="1"/>
          </p:cNvSpPr>
          <p:nvPr>
            <p:ph type="ctrTitle"/>
          </p:nvPr>
        </p:nvSpPr>
        <p:spPr>
          <a:xfrm>
            <a:off x="0" y="515950"/>
            <a:ext cx="4951200" cy="2516700"/>
          </a:xfrm>
          <a:prstGeom prst="rect">
            <a:avLst/>
          </a:prstGeom>
        </p:spPr>
        <p:txBody>
          <a:bodyPr lIns="91425" tIns="91425" rIns="91425" bIns="91425" anchor="b" anchorCtr="0">
            <a:noAutofit/>
          </a:bodyPr>
          <a:lstStyle/>
          <a:p>
            <a:pPr lvl="0">
              <a:spcBef>
                <a:spcPts val="0"/>
              </a:spcBef>
              <a:buNone/>
            </a:pPr>
            <a:r>
              <a:rPr lang="en" sz="4400">
                <a:solidFill>
                  <a:schemeClr val="dk2"/>
                </a:solidFill>
                <a:latin typeface="Roboto"/>
                <a:ea typeface="Roboto"/>
                <a:cs typeface="Roboto"/>
                <a:sym typeface="Roboto"/>
              </a:rPr>
              <a:t>Teaching Visualization Literacy</a:t>
            </a:r>
          </a:p>
        </p:txBody>
      </p:sp>
      <p:sp>
        <p:nvSpPr>
          <p:cNvPr id="56" name="Shape 56"/>
          <p:cNvSpPr txBox="1">
            <a:spLocks noGrp="1"/>
          </p:cNvSpPr>
          <p:nvPr>
            <p:ph type="subTitle" idx="1"/>
          </p:nvPr>
        </p:nvSpPr>
        <p:spPr>
          <a:xfrm>
            <a:off x="0" y="3123225"/>
            <a:ext cx="4667700" cy="1241100"/>
          </a:xfrm>
          <a:prstGeom prst="rect">
            <a:avLst/>
          </a:prstGeom>
        </p:spPr>
        <p:txBody>
          <a:bodyPr lIns="91425" tIns="91425" rIns="91425" bIns="91425" anchor="t" anchorCtr="0">
            <a:noAutofit/>
          </a:bodyPr>
          <a:lstStyle/>
          <a:p>
            <a:pPr lvl="0" rtl="0">
              <a:spcBef>
                <a:spcPts val="0"/>
              </a:spcBef>
              <a:buNone/>
            </a:pPr>
            <a:r>
              <a:rPr lang="en" sz="1800" b="1">
                <a:solidFill>
                  <a:schemeClr val="dk1"/>
                </a:solidFill>
              </a:rPr>
              <a:t>Alison Blaine</a:t>
            </a:r>
            <a:r>
              <a:rPr lang="en" sz="1800">
                <a:solidFill>
                  <a:schemeClr val="dk1"/>
                </a:solidFill>
                <a:latin typeface="Roboto"/>
                <a:ea typeface="Roboto"/>
                <a:cs typeface="Roboto"/>
                <a:sym typeface="Roboto"/>
              </a:rPr>
              <a:t> </a:t>
            </a:r>
            <a:r>
              <a:rPr lang="en" sz="1800" u="sng">
                <a:solidFill>
                  <a:schemeClr val="hlink"/>
                </a:solidFill>
                <a:latin typeface="Roboto"/>
                <a:ea typeface="Roboto"/>
                <a:cs typeface="Roboto"/>
                <a:sym typeface="Roboto"/>
                <a:hlinkClick r:id="rId4"/>
              </a:rPr>
              <a:t>abl</a:t>
            </a:r>
            <a:r>
              <a:rPr lang="en" sz="1800" u="sng">
                <a:solidFill>
                  <a:schemeClr val="hlink"/>
                </a:solidFill>
                <a:hlinkClick r:id="rId4"/>
              </a:rPr>
              <a:t>aine@ncsu.edu</a:t>
            </a:r>
          </a:p>
          <a:p>
            <a:pPr lvl="0">
              <a:spcBef>
                <a:spcPts val="0"/>
              </a:spcBef>
              <a:buClr>
                <a:schemeClr val="dk1"/>
              </a:buClr>
              <a:buSzPct val="61111"/>
              <a:buFont typeface="Arial"/>
              <a:buNone/>
            </a:pPr>
            <a:r>
              <a:rPr lang="en" sz="1800" b="1">
                <a:solidFill>
                  <a:schemeClr val="dk1"/>
                </a:solidFill>
              </a:rPr>
              <a:t>Jennifer Garrett</a:t>
            </a:r>
            <a:r>
              <a:rPr lang="en" sz="1800">
                <a:solidFill>
                  <a:schemeClr val="dk1"/>
                </a:solidFill>
              </a:rPr>
              <a:t> </a:t>
            </a:r>
            <a:r>
              <a:rPr lang="en" sz="1800" u="sng">
                <a:solidFill>
                  <a:schemeClr val="accent5"/>
                </a:solidFill>
                <a:hlinkClick r:id="rId5"/>
              </a:rPr>
              <a:t>jigarret@ncsu.edu</a:t>
            </a:r>
          </a:p>
          <a:p>
            <a:pPr lvl="0" rtl="0">
              <a:spcBef>
                <a:spcPts val="0"/>
              </a:spcBef>
              <a:buClr>
                <a:schemeClr val="dk1"/>
              </a:buClr>
              <a:buSzPct val="61111"/>
              <a:buFont typeface="Arial"/>
              <a:buNone/>
            </a:pPr>
            <a:r>
              <a:rPr lang="en" sz="1800" b="1">
                <a:solidFill>
                  <a:schemeClr val="dk1"/>
                </a:solidFill>
              </a:rPr>
              <a:t>Hannah Rainey </a:t>
            </a:r>
            <a:r>
              <a:rPr lang="en" sz="1800" u="sng">
                <a:solidFill>
                  <a:schemeClr val="accent5"/>
                </a:solidFill>
                <a:hlinkClick r:id="rId6"/>
              </a:rPr>
              <a:t>hlrainey@ncsu.edu</a:t>
            </a:r>
          </a:p>
        </p:txBody>
      </p:sp>
      <p:pic>
        <p:nvPicPr>
          <p:cNvPr id="57" name="Shape 57"/>
          <p:cNvPicPr preferRelativeResize="0"/>
          <p:nvPr/>
        </p:nvPicPr>
        <p:blipFill>
          <a:blip r:embed="rId7">
            <a:alphaModFix/>
          </a:blip>
          <a:stretch>
            <a:fillRect/>
          </a:stretch>
        </p:blipFill>
        <p:spPr>
          <a:xfrm>
            <a:off x="-12" y="4401350"/>
            <a:ext cx="4817412" cy="742149"/>
          </a:xfrm>
          <a:prstGeom prst="rect">
            <a:avLst/>
          </a:prstGeom>
          <a:noFill/>
          <a:ln>
            <a:noFill/>
          </a:ln>
        </p:spPr>
      </p:pic>
      <p:sp>
        <p:nvSpPr>
          <p:cNvPr id="58" name="Shape 58"/>
          <p:cNvSpPr txBox="1"/>
          <p:nvPr/>
        </p:nvSpPr>
        <p:spPr>
          <a:xfrm>
            <a:off x="6444650" y="43675"/>
            <a:ext cx="2610900" cy="567600"/>
          </a:xfrm>
          <a:prstGeom prst="rect">
            <a:avLst/>
          </a:prstGeom>
          <a:noFill/>
          <a:ln>
            <a:noFill/>
          </a:ln>
        </p:spPr>
        <p:txBody>
          <a:bodyPr lIns="91425" tIns="91425" rIns="91425" bIns="91425" anchor="t" anchorCtr="0">
            <a:noAutofit/>
          </a:bodyPr>
          <a:lstStyle/>
          <a:p>
            <a:pPr lvl="0">
              <a:spcBef>
                <a:spcPts val="0"/>
              </a:spcBef>
              <a:buNone/>
            </a:pPr>
            <a:r>
              <a:rPr lang="en" u="sng">
                <a:solidFill>
                  <a:schemeClr val="hlink"/>
                </a:solidFill>
                <a:latin typeface="Roboto"/>
                <a:ea typeface="Roboto"/>
                <a:cs typeface="Roboto"/>
                <a:sym typeface="Roboto"/>
                <a:hlinkClick r:id="rId8"/>
              </a:rPr>
              <a:t>go.ncsu.edu/vizcrashcourse1</a:t>
            </a:r>
          </a:p>
          <a:p>
            <a:pPr lvl="0">
              <a:spcBef>
                <a:spcPts val="0"/>
              </a:spcBef>
              <a:buNone/>
            </a:pPr>
            <a:endParaRPr>
              <a:latin typeface="Roboto"/>
              <a:ea typeface="Roboto"/>
              <a:cs typeface="Roboto"/>
              <a:sym typeface="Roboto"/>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Shape 114"/>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a:t>Data Integrity</a:t>
            </a:r>
          </a:p>
        </p:txBody>
      </p:sp>
      <p:pic>
        <p:nvPicPr>
          <p:cNvPr id="115" name="Shape 115"/>
          <p:cNvPicPr preferRelativeResize="0"/>
          <p:nvPr/>
        </p:nvPicPr>
        <p:blipFill>
          <a:blip r:embed="rId3">
            <a:alphaModFix/>
          </a:blip>
          <a:stretch>
            <a:fillRect/>
          </a:stretch>
        </p:blipFill>
        <p:spPr>
          <a:xfrm>
            <a:off x="311700" y="1170125"/>
            <a:ext cx="8520600" cy="3359074"/>
          </a:xfrm>
          <a:prstGeom prst="rect">
            <a:avLst/>
          </a:prstGeom>
          <a:noFill/>
          <a:ln>
            <a:noFill/>
          </a:ln>
        </p:spPr>
      </p:pic>
      <p:sp>
        <p:nvSpPr>
          <p:cNvPr id="116" name="Shape 116"/>
          <p:cNvSpPr txBox="1"/>
          <p:nvPr/>
        </p:nvSpPr>
        <p:spPr>
          <a:xfrm>
            <a:off x="369225" y="4671725"/>
            <a:ext cx="1164000" cy="318000"/>
          </a:xfrm>
          <a:prstGeom prst="rect">
            <a:avLst/>
          </a:prstGeom>
          <a:noFill/>
          <a:ln>
            <a:noFill/>
          </a:ln>
        </p:spPr>
        <p:txBody>
          <a:bodyPr lIns="91425" tIns="91425" rIns="91425" bIns="91425" anchor="t" anchorCtr="0">
            <a:noAutofit/>
          </a:bodyPr>
          <a:lstStyle/>
          <a:p>
            <a:pPr lvl="0">
              <a:spcBef>
                <a:spcPts val="0"/>
              </a:spcBef>
              <a:buNone/>
            </a:pPr>
            <a:r>
              <a:rPr lang="en" u="sng">
                <a:solidFill>
                  <a:schemeClr val="hlink"/>
                </a:solidFill>
                <a:latin typeface="Roboto"/>
                <a:ea typeface="Roboto"/>
                <a:cs typeface="Roboto"/>
                <a:sym typeface="Roboto"/>
                <a:hlinkClick r:id="rId4"/>
              </a:rPr>
              <a:t>Source</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Shape 121"/>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a:t>Integrity of Representation</a:t>
            </a:r>
          </a:p>
        </p:txBody>
      </p:sp>
      <p:pic>
        <p:nvPicPr>
          <p:cNvPr id="122" name="Shape 122" descr="Bush_cuts2.png"/>
          <p:cNvPicPr preferRelativeResize="0"/>
          <p:nvPr/>
        </p:nvPicPr>
        <p:blipFill>
          <a:blip r:embed="rId3">
            <a:alphaModFix/>
          </a:blip>
          <a:stretch>
            <a:fillRect/>
          </a:stretch>
        </p:blipFill>
        <p:spPr>
          <a:xfrm>
            <a:off x="4224375" y="1064075"/>
            <a:ext cx="4802349" cy="3549566"/>
          </a:xfrm>
          <a:prstGeom prst="rect">
            <a:avLst/>
          </a:prstGeom>
          <a:noFill/>
          <a:ln>
            <a:noFill/>
          </a:ln>
        </p:spPr>
      </p:pic>
      <p:pic>
        <p:nvPicPr>
          <p:cNvPr id="123" name="Shape 123" descr="pie-chart-misleading.png"/>
          <p:cNvPicPr preferRelativeResize="0"/>
          <p:nvPr/>
        </p:nvPicPr>
        <p:blipFill>
          <a:blip r:embed="rId4">
            <a:alphaModFix/>
          </a:blip>
          <a:stretch>
            <a:fillRect/>
          </a:stretch>
        </p:blipFill>
        <p:spPr>
          <a:xfrm>
            <a:off x="108200" y="1064075"/>
            <a:ext cx="4116174" cy="3087144"/>
          </a:xfrm>
          <a:prstGeom prst="rect">
            <a:avLst/>
          </a:prstGeom>
          <a:noFill/>
          <a:ln>
            <a:noFill/>
          </a:ln>
        </p:spPr>
      </p:pic>
      <p:sp>
        <p:nvSpPr>
          <p:cNvPr id="124" name="Shape 124"/>
          <p:cNvSpPr txBox="1"/>
          <p:nvPr/>
        </p:nvSpPr>
        <p:spPr>
          <a:xfrm>
            <a:off x="238625" y="4480675"/>
            <a:ext cx="1095900" cy="459600"/>
          </a:xfrm>
          <a:prstGeom prst="rect">
            <a:avLst/>
          </a:prstGeom>
          <a:noFill/>
          <a:ln>
            <a:noFill/>
          </a:ln>
        </p:spPr>
        <p:txBody>
          <a:bodyPr lIns="91425" tIns="91425" rIns="91425" bIns="91425" anchor="t" anchorCtr="0">
            <a:noAutofit/>
          </a:bodyPr>
          <a:lstStyle/>
          <a:p>
            <a:pPr lvl="0">
              <a:spcBef>
                <a:spcPts val="0"/>
              </a:spcBef>
              <a:buNone/>
            </a:pPr>
            <a:r>
              <a:rPr lang="en" sz="1800" u="sng">
                <a:solidFill>
                  <a:schemeClr val="hlink"/>
                </a:solidFill>
                <a:latin typeface="Roboto"/>
                <a:ea typeface="Roboto"/>
                <a:cs typeface="Roboto"/>
                <a:sym typeface="Roboto"/>
                <a:hlinkClick r:id="rId5"/>
              </a:rPr>
              <a:t>Source</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Shape 129"/>
          <p:cNvSpPr txBox="1">
            <a:spLocks noGrp="1"/>
          </p:cNvSpPr>
          <p:nvPr>
            <p:ph type="title"/>
          </p:nvPr>
        </p:nvSpPr>
        <p:spPr>
          <a:xfrm>
            <a:off x="490250" y="450150"/>
            <a:ext cx="8161800" cy="4090800"/>
          </a:xfrm>
          <a:prstGeom prst="rect">
            <a:avLst/>
          </a:prstGeom>
        </p:spPr>
        <p:txBody>
          <a:bodyPr lIns="91425" tIns="91425" rIns="91425" bIns="91425" anchor="ctr" anchorCtr="0">
            <a:noAutofit/>
          </a:bodyPr>
          <a:lstStyle/>
          <a:p>
            <a:pPr lvl="0" algn="ctr" rtl="0">
              <a:spcBef>
                <a:spcPts val="0"/>
              </a:spcBef>
              <a:buNone/>
            </a:pPr>
            <a:r>
              <a:rPr lang="en" sz="3600"/>
              <a:t>Data Visualization</a:t>
            </a:r>
          </a:p>
          <a:p>
            <a:pPr lvl="0" algn="ctr" rtl="0">
              <a:spcBef>
                <a:spcPts val="0"/>
              </a:spcBef>
              <a:buNone/>
            </a:pPr>
            <a:endParaRPr sz="3600"/>
          </a:p>
          <a:p>
            <a:pPr lvl="0" algn="ctr" rtl="0">
              <a:spcBef>
                <a:spcPts val="0"/>
              </a:spcBef>
              <a:buNone/>
            </a:pPr>
            <a:r>
              <a:rPr lang="en" sz="3600"/>
              <a:t>Why it works?</a:t>
            </a:r>
          </a:p>
        </p:txBody>
      </p:sp>
      <p:cxnSp>
        <p:nvCxnSpPr>
          <p:cNvPr id="130" name="Shape 130"/>
          <p:cNvCxnSpPr/>
          <p:nvPr/>
        </p:nvCxnSpPr>
        <p:spPr>
          <a:xfrm rot="10800000" flipH="1">
            <a:off x="1162650" y="2481900"/>
            <a:ext cx="6818700" cy="27300"/>
          </a:xfrm>
          <a:prstGeom prst="straightConnector1">
            <a:avLst/>
          </a:prstGeom>
          <a:noFill/>
          <a:ln w="19050" cap="flat" cmpd="sng">
            <a:solidFill>
              <a:schemeClr val="dk2"/>
            </a:solidFill>
            <a:prstDash val="solid"/>
            <a:round/>
            <a:headEnd type="none" w="lg" len="lg"/>
            <a:tailEnd type="none" w="lg" len="lg"/>
          </a:ln>
        </p:spPr>
      </p:cxn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Shape 135"/>
          <p:cNvSpPr txBox="1"/>
          <p:nvPr/>
        </p:nvSpPr>
        <p:spPr>
          <a:xfrm>
            <a:off x="592125" y="4743800"/>
            <a:ext cx="1157700" cy="320400"/>
          </a:xfrm>
          <a:prstGeom prst="rect">
            <a:avLst/>
          </a:prstGeom>
          <a:noFill/>
          <a:ln>
            <a:noFill/>
          </a:ln>
        </p:spPr>
        <p:txBody>
          <a:bodyPr lIns="91425" tIns="91425" rIns="91425" bIns="91425" anchor="t" anchorCtr="0">
            <a:noAutofit/>
          </a:bodyPr>
          <a:lstStyle/>
          <a:p>
            <a:pPr lvl="0" rtl="0">
              <a:spcBef>
                <a:spcPts val="0"/>
              </a:spcBef>
              <a:buNone/>
            </a:pPr>
            <a:r>
              <a:rPr lang="en" u="sng">
                <a:solidFill>
                  <a:schemeClr val="hlink"/>
                </a:solidFill>
                <a:hlinkClick r:id="rId3"/>
              </a:rPr>
              <a:t>Source</a:t>
            </a:r>
          </a:p>
        </p:txBody>
      </p:sp>
      <p:pic>
        <p:nvPicPr>
          <p:cNvPr id="136" name="Shape 136" descr="gestalt.png"/>
          <p:cNvPicPr preferRelativeResize="0"/>
          <p:nvPr/>
        </p:nvPicPr>
        <p:blipFill>
          <a:blip r:embed="rId4">
            <a:alphaModFix/>
          </a:blip>
          <a:stretch>
            <a:fillRect/>
          </a:stretch>
        </p:blipFill>
        <p:spPr>
          <a:xfrm>
            <a:off x="214750" y="699822"/>
            <a:ext cx="8520599" cy="404397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Shape 141"/>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a:t>Pre-attentive Processing  </a:t>
            </a:r>
            <a:r>
              <a:rPr lang="en" sz="2400"/>
              <a:t>count the 9’s</a:t>
            </a:r>
          </a:p>
        </p:txBody>
      </p:sp>
      <p:pic>
        <p:nvPicPr>
          <p:cNvPr id="142" name="Shape 142" descr="preattentive_1.png"/>
          <p:cNvPicPr preferRelativeResize="0"/>
          <p:nvPr/>
        </p:nvPicPr>
        <p:blipFill>
          <a:blip r:embed="rId3">
            <a:alphaModFix/>
          </a:blip>
          <a:stretch>
            <a:fillRect/>
          </a:stretch>
        </p:blipFill>
        <p:spPr>
          <a:xfrm>
            <a:off x="898899" y="1094275"/>
            <a:ext cx="7385599" cy="374874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Shape 147"/>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a:t>Pre-attentive Processing</a:t>
            </a:r>
          </a:p>
        </p:txBody>
      </p:sp>
      <p:pic>
        <p:nvPicPr>
          <p:cNvPr id="148" name="Shape 148" descr="preattentive_2.png"/>
          <p:cNvPicPr preferRelativeResize="0"/>
          <p:nvPr/>
        </p:nvPicPr>
        <p:blipFill>
          <a:blip r:embed="rId3">
            <a:alphaModFix/>
          </a:blip>
          <a:stretch>
            <a:fillRect/>
          </a:stretch>
        </p:blipFill>
        <p:spPr>
          <a:xfrm>
            <a:off x="893800" y="1017725"/>
            <a:ext cx="7432099" cy="377237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pic>
        <p:nvPicPr>
          <p:cNvPr id="153" name="Shape 153" descr="Screen Shot 2017-02-02 at 1.29.32 PM.png"/>
          <p:cNvPicPr preferRelativeResize="0"/>
          <p:nvPr/>
        </p:nvPicPr>
        <p:blipFill rotWithShape="1">
          <a:blip r:embed="rId3">
            <a:alphaModFix/>
          </a:blip>
          <a:srcRect l="1039" t="4315"/>
          <a:stretch/>
        </p:blipFill>
        <p:spPr>
          <a:xfrm>
            <a:off x="940237" y="362625"/>
            <a:ext cx="7263523" cy="4418249"/>
          </a:xfrm>
          <a:prstGeom prst="rect">
            <a:avLst/>
          </a:prstGeom>
          <a:noFill/>
          <a:ln>
            <a:noFill/>
          </a:ln>
        </p:spPr>
      </p:pic>
      <p:sp>
        <p:nvSpPr>
          <p:cNvPr id="154" name="Shape 154"/>
          <p:cNvSpPr txBox="1"/>
          <p:nvPr/>
        </p:nvSpPr>
        <p:spPr>
          <a:xfrm>
            <a:off x="2153800" y="179475"/>
            <a:ext cx="1323000" cy="338400"/>
          </a:xfrm>
          <a:prstGeom prst="rect">
            <a:avLst/>
          </a:prstGeom>
          <a:solidFill>
            <a:schemeClr val="dk2"/>
          </a:solidFill>
          <a:ln>
            <a:noFill/>
          </a:ln>
        </p:spPr>
        <p:txBody>
          <a:bodyPr lIns="91425" tIns="91425" rIns="91425" bIns="91425" anchor="t" anchorCtr="0">
            <a:noAutofit/>
          </a:bodyPr>
          <a:lstStyle/>
          <a:p>
            <a:pPr lvl="0">
              <a:spcBef>
                <a:spcPts val="0"/>
              </a:spcBef>
              <a:buNone/>
            </a:pPr>
            <a:r>
              <a:rPr lang="en" sz="1200">
                <a:solidFill>
                  <a:schemeClr val="lt2"/>
                </a:solidFill>
                <a:latin typeface="Roboto"/>
                <a:ea typeface="Roboto"/>
                <a:cs typeface="Roboto"/>
                <a:sym typeface="Roboto"/>
              </a:rPr>
              <a:t>Meaningful title</a:t>
            </a:r>
          </a:p>
        </p:txBody>
      </p:sp>
      <p:cxnSp>
        <p:nvCxnSpPr>
          <p:cNvPr id="155" name="Shape 155"/>
          <p:cNvCxnSpPr/>
          <p:nvPr/>
        </p:nvCxnSpPr>
        <p:spPr>
          <a:xfrm>
            <a:off x="3476800" y="348675"/>
            <a:ext cx="246300" cy="123000"/>
          </a:xfrm>
          <a:prstGeom prst="straightConnector1">
            <a:avLst/>
          </a:prstGeom>
          <a:noFill/>
          <a:ln w="9525" cap="flat" cmpd="sng">
            <a:solidFill>
              <a:schemeClr val="dk2"/>
            </a:solidFill>
            <a:prstDash val="solid"/>
            <a:round/>
            <a:headEnd type="none" w="lg" len="lg"/>
            <a:tailEnd type="triangle" w="lg" len="lg"/>
          </a:ln>
        </p:spPr>
      </p:cxnSp>
      <p:sp>
        <p:nvSpPr>
          <p:cNvPr id="156" name="Shape 156"/>
          <p:cNvSpPr txBox="1"/>
          <p:nvPr/>
        </p:nvSpPr>
        <p:spPr>
          <a:xfrm>
            <a:off x="7270200" y="444700"/>
            <a:ext cx="1391100" cy="338400"/>
          </a:xfrm>
          <a:prstGeom prst="rect">
            <a:avLst/>
          </a:prstGeom>
          <a:solidFill>
            <a:schemeClr val="dk2"/>
          </a:solidFill>
          <a:ln>
            <a:noFill/>
          </a:ln>
        </p:spPr>
        <p:txBody>
          <a:bodyPr lIns="91425" tIns="91425" rIns="91425" bIns="91425" anchor="t" anchorCtr="0">
            <a:noAutofit/>
          </a:bodyPr>
          <a:lstStyle/>
          <a:p>
            <a:pPr lvl="0" rtl="0">
              <a:spcBef>
                <a:spcPts val="0"/>
              </a:spcBef>
              <a:buNone/>
            </a:pPr>
            <a:r>
              <a:rPr lang="en" sz="1200">
                <a:solidFill>
                  <a:schemeClr val="lt2"/>
                </a:solidFill>
                <a:latin typeface="Roboto"/>
                <a:ea typeface="Roboto"/>
                <a:cs typeface="Roboto"/>
                <a:sym typeface="Roboto"/>
              </a:rPr>
              <a:t>Clear description</a:t>
            </a:r>
          </a:p>
        </p:txBody>
      </p:sp>
      <p:cxnSp>
        <p:nvCxnSpPr>
          <p:cNvPr id="157" name="Shape 157"/>
          <p:cNvCxnSpPr>
            <a:stCxn id="156" idx="1"/>
          </p:cNvCxnSpPr>
          <p:nvPr/>
        </p:nvCxnSpPr>
        <p:spPr>
          <a:xfrm flipH="1">
            <a:off x="6835800" y="613900"/>
            <a:ext cx="434400" cy="201600"/>
          </a:xfrm>
          <a:prstGeom prst="straightConnector1">
            <a:avLst/>
          </a:prstGeom>
          <a:noFill/>
          <a:ln w="9525" cap="flat" cmpd="sng">
            <a:solidFill>
              <a:schemeClr val="dk2"/>
            </a:solidFill>
            <a:prstDash val="solid"/>
            <a:round/>
            <a:headEnd type="none" w="lg" len="lg"/>
            <a:tailEnd type="triangle" w="lg" len="lg"/>
          </a:ln>
        </p:spPr>
      </p:cxnSp>
      <p:sp>
        <p:nvSpPr>
          <p:cNvPr id="158" name="Shape 158"/>
          <p:cNvSpPr txBox="1"/>
          <p:nvPr/>
        </p:nvSpPr>
        <p:spPr>
          <a:xfrm>
            <a:off x="6468750" y="3602175"/>
            <a:ext cx="710700" cy="338400"/>
          </a:xfrm>
          <a:prstGeom prst="rect">
            <a:avLst/>
          </a:prstGeom>
          <a:solidFill>
            <a:schemeClr val="dk2"/>
          </a:solidFill>
          <a:ln>
            <a:noFill/>
          </a:ln>
        </p:spPr>
        <p:txBody>
          <a:bodyPr lIns="91425" tIns="91425" rIns="91425" bIns="91425" anchor="t" anchorCtr="0">
            <a:noAutofit/>
          </a:bodyPr>
          <a:lstStyle/>
          <a:p>
            <a:pPr lvl="0" rtl="0">
              <a:spcBef>
                <a:spcPts val="0"/>
              </a:spcBef>
              <a:buNone/>
            </a:pPr>
            <a:r>
              <a:rPr lang="en" sz="1200">
                <a:solidFill>
                  <a:schemeClr val="lt2"/>
                </a:solidFill>
                <a:latin typeface="Roboto"/>
                <a:ea typeface="Roboto"/>
                <a:cs typeface="Roboto"/>
                <a:sym typeface="Roboto"/>
              </a:rPr>
              <a:t>Context</a:t>
            </a:r>
          </a:p>
        </p:txBody>
      </p:sp>
      <p:cxnSp>
        <p:nvCxnSpPr>
          <p:cNvPr id="159" name="Shape 159"/>
          <p:cNvCxnSpPr>
            <a:stCxn id="158" idx="3"/>
          </p:cNvCxnSpPr>
          <p:nvPr/>
        </p:nvCxnSpPr>
        <p:spPr>
          <a:xfrm rot="10800000" flipH="1">
            <a:off x="7179450" y="3323175"/>
            <a:ext cx="169200" cy="448200"/>
          </a:xfrm>
          <a:prstGeom prst="straightConnector1">
            <a:avLst/>
          </a:prstGeom>
          <a:noFill/>
          <a:ln w="9525" cap="flat" cmpd="sng">
            <a:solidFill>
              <a:schemeClr val="dk2"/>
            </a:solidFill>
            <a:prstDash val="solid"/>
            <a:round/>
            <a:headEnd type="none" w="lg" len="lg"/>
            <a:tailEnd type="triangle" w="lg" len="lg"/>
          </a:ln>
        </p:spPr>
      </p:cxnSp>
      <p:cxnSp>
        <p:nvCxnSpPr>
          <p:cNvPr id="160" name="Shape 160"/>
          <p:cNvCxnSpPr>
            <a:stCxn id="158" idx="1"/>
          </p:cNvCxnSpPr>
          <p:nvPr/>
        </p:nvCxnSpPr>
        <p:spPr>
          <a:xfrm flipH="1">
            <a:off x="5845950" y="3771375"/>
            <a:ext cx="622800" cy="74700"/>
          </a:xfrm>
          <a:prstGeom prst="straightConnector1">
            <a:avLst/>
          </a:prstGeom>
          <a:noFill/>
          <a:ln w="9525" cap="flat" cmpd="sng">
            <a:solidFill>
              <a:schemeClr val="dk2"/>
            </a:solidFill>
            <a:prstDash val="solid"/>
            <a:round/>
            <a:headEnd type="none" w="lg" len="lg"/>
            <a:tailEnd type="triangle" w="lg" len="lg"/>
          </a:ln>
        </p:spPr>
      </p:cxn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pic>
        <p:nvPicPr>
          <p:cNvPr id="165" name="Shape 165" descr="Screen Shot 2016-05-04 at 9.28.06 AM.png"/>
          <p:cNvPicPr preferRelativeResize="0"/>
          <p:nvPr/>
        </p:nvPicPr>
        <p:blipFill>
          <a:blip r:embed="rId3">
            <a:alphaModFix/>
          </a:blip>
          <a:stretch>
            <a:fillRect/>
          </a:stretch>
        </p:blipFill>
        <p:spPr>
          <a:xfrm>
            <a:off x="2487724" y="659800"/>
            <a:ext cx="4168550" cy="38239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Shape 170"/>
          <p:cNvSpPr txBox="1">
            <a:spLocks noGrp="1"/>
          </p:cNvSpPr>
          <p:nvPr>
            <p:ph type="title"/>
          </p:nvPr>
        </p:nvSpPr>
        <p:spPr>
          <a:xfrm>
            <a:off x="490250" y="450150"/>
            <a:ext cx="8161800" cy="4090800"/>
          </a:xfrm>
          <a:prstGeom prst="rect">
            <a:avLst/>
          </a:prstGeom>
        </p:spPr>
        <p:txBody>
          <a:bodyPr lIns="91425" tIns="91425" rIns="91425" bIns="91425" anchor="ctr" anchorCtr="0">
            <a:noAutofit/>
          </a:bodyPr>
          <a:lstStyle/>
          <a:p>
            <a:pPr lvl="0" algn="ctr" rtl="0">
              <a:spcBef>
                <a:spcPts val="0"/>
              </a:spcBef>
              <a:buNone/>
            </a:pPr>
            <a:r>
              <a:rPr lang="en" sz="3600"/>
              <a:t>Data Visualization</a:t>
            </a:r>
          </a:p>
          <a:p>
            <a:pPr lvl="0" algn="ctr" rtl="0">
              <a:spcBef>
                <a:spcPts val="0"/>
              </a:spcBef>
              <a:buNone/>
            </a:pPr>
            <a:endParaRPr sz="3600"/>
          </a:p>
          <a:p>
            <a:pPr lvl="0" algn="ctr" rtl="0">
              <a:spcBef>
                <a:spcPts val="0"/>
              </a:spcBef>
              <a:buNone/>
            </a:pPr>
            <a:r>
              <a:rPr lang="en" sz="3600"/>
              <a:t>Design Principles</a:t>
            </a:r>
          </a:p>
        </p:txBody>
      </p:sp>
      <p:cxnSp>
        <p:nvCxnSpPr>
          <p:cNvPr id="171" name="Shape 171"/>
          <p:cNvCxnSpPr/>
          <p:nvPr/>
        </p:nvCxnSpPr>
        <p:spPr>
          <a:xfrm rot="10800000" flipH="1">
            <a:off x="1162650" y="2481900"/>
            <a:ext cx="6818700" cy="27300"/>
          </a:xfrm>
          <a:prstGeom prst="straightConnector1">
            <a:avLst/>
          </a:prstGeom>
          <a:noFill/>
          <a:ln w="19050" cap="flat" cmpd="sng">
            <a:solidFill>
              <a:schemeClr val="dk2"/>
            </a:solidFill>
            <a:prstDash val="solid"/>
            <a:round/>
            <a:headEnd type="none" w="lg" len="lg"/>
            <a:tailEnd type="none" w="lg" len="lg"/>
          </a:ln>
        </p:spPr>
      </p:cxn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Shape 176"/>
          <p:cNvSpPr txBox="1"/>
          <p:nvPr/>
        </p:nvSpPr>
        <p:spPr>
          <a:xfrm>
            <a:off x="2675300" y="257925"/>
            <a:ext cx="3805800" cy="4742400"/>
          </a:xfrm>
          <a:prstGeom prst="rect">
            <a:avLst/>
          </a:prstGeom>
          <a:noFill/>
          <a:ln w="38100" cap="flat" cmpd="sng">
            <a:solidFill>
              <a:schemeClr val="dk2"/>
            </a:solidFill>
            <a:prstDash val="solid"/>
            <a:round/>
            <a:headEnd type="none" w="med" len="med"/>
            <a:tailEnd type="none" w="med" len="med"/>
          </a:ln>
        </p:spPr>
        <p:txBody>
          <a:bodyPr lIns="91425" tIns="91425" rIns="91425" bIns="91425" anchor="b" anchorCtr="0">
            <a:noAutofit/>
          </a:bodyPr>
          <a:lstStyle/>
          <a:p>
            <a:pPr lvl="0" algn="ctr" rtl="0">
              <a:lnSpc>
                <a:spcPct val="200000"/>
              </a:lnSpc>
              <a:spcBef>
                <a:spcPts val="0"/>
              </a:spcBef>
              <a:buNone/>
            </a:pPr>
            <a:r>
              <a:rPr lang="en" sz="4800">
                <a:solidFill>
                  <a:srgbClr val="9900FF"/>
                </a:solidFill>
                <a:latin typeface="Oswald"/>
                <a:ea typeface="Oswald"/>
                <a:cs typeface="Oswald"/>
                <a:sym typeface="Oswald"/>
              </a:rPr>
              <a:t>C</a:t>
            </a:r>
            <a:r>
              <a:rPr lang="en" sz="4800">
                <a:solidFill>
                  <a:srgbClr val="00FFFF"/>
                </a:solidFill>
                <a:latin typeface="Oswald"/>
                <a:ea typeface="Oswald"/>
                <a:cs typeface="Oswald"/>
                <a:sym typeface="Oswald"/>
              </a:rPr>
              <a:t>o</a:t>
            </a:r>
            <a:r>
              <a:rPr lang="en" sz="4800">
                <a:solidFill>
                  <a:srgbClr val="00FF00"/>
                </a:solidFill>
                <a:latin typeface="Oswald"/>
                <a:ea typeface="Oswald"/>
                <a:cs typeface="Oswald"/>
                <a:sym typeface="Oswald"/>
              </a:rPr>
              <a:t>l</a:t>
            </a:r>
            <a:r>
              <a:rPr lang="en" sz="4800">
                <a:solidFill>
                  <a:srgbClr val="FFFF00"/>
                </a:solidFill>
                <a:latin typeface="Oswald"/>
                <a:ea typeface="Oswald"/>
                <a:cs typeface="Oswald"/>
                <a:sym typeface="Oswald"/>
              </a:rPr>
              <a:t>o</a:t>
            </a:r>
            <a:r>
              <a:rPr lang="en" sz="4800">
                <a:solidFill>
                  <a:srgbClr val="FF0000"/>
                </a:solidFill>
                <a:latin typeface="Oswald"/>
                <a:ea typeface="Oswald"/>
                <a:cs typeface="Oswald"/>
                <a:sym typeface="Oswald"/>
              </a:rPr>
              <a:t>r</a:t>
            </a:r>
          </a:p>
          <a:p>
            <a:pPr lvl="0" algn="ctr" rtl="0">
              <a:lnSpc>
                <a:spcPct val="200000"/>
              </a:lnSpc>
              <a:spcBef>
                <a:spcPts val="0"/>
              </a:spcBef>
              <a:buNone/>
            </a:pPr>
            <a:r>
              <a:rPr lang="en" sz="4800">
                <a:solidFill>
                  <a:schemeClr val="dk1"/>
                </a:solidFill>
                <a:latin typeface="Lobster"/>
                <a:ea typeface="Lobster"/>
                <a:cs typeface="Lobster"/>
                <a:sym typeface="Lobster"/>
              </a:rPr>
              <a:t>Type</a:t>
            </a:r>
          </a:p>
          <a:p>
            <a:pPr lvl="0" algn="ctr" rtl="0">
              <a:lnSpc>
                <a:spcPct val="200000"/>
              </a:lnSpc>
              <a:spcBef>
                <a:spcPts val="0"/>
              </a:spcBef>
              <a:buNone/>
            </a:pPr>
            <a:r>
              <a:rPr lang="en" sz="4800">
                <a:solidFill>
                  <a:schemeClr val="dk1"/>
                </a:solidFill>
                <a:latin typeface="Oswald"/>
                <a:ea typeface="Oswald"/>
                <a:cs typeface="Oswald"/>
                <a:sym typeface="Oswald"/>
              </a:rPr>
              <a:t>S  P  A  C  E</a:t>
            </a:r>
          </a:p>
        </p:txBody>
      </p:sp>
      <p:cxnSp>
        <p:nvCxnSpPr>
          <p:cNvPr id="177" name="Shape 177"/>
          <p:cNvCxnSpPr/>
          <p:nvPr/>
        </p:nvCxnSpPr>
        <p:spPr>
          <a:xfrm>
            <a:off x="3663750" y="1886500"/>
            <a:ext cx="1816500" cy="0"/>
          </a:xfrm>
          <a:prstGeom prst="straightConnector1">
            <a:avLst/>
          </a:prstGeom>
          <a:noFill/>
          <a:ln w="38100" cap="flat" cmpd="sng">
            <a:solidFill>
              <a:srgbClr val="9E9E9E"/>
            </a:solidFill>
            <a:prstDash val="solid"/>
            <a:round/>
            <a:headEnd type="none" w="lg" len="lg"/>
            <a:tailEnd type="none" w="lg" len="lg"/>
          </a:ln>
        </p:spPr>
      </p:cxnSp>
      <p:cxnSp>
        <p:nvCxnSpPr>
          <p:cNvPr id="178" name="Shape 178"/>
          <p:cNvCxnSpPr/>
          <p:nvPr/>
        </p:nvCxnSpPr>
        <p:spPr>
          <a:xfrm>
            <a:off x="3669950" y="3187069"/>
            <a:ext cx="1816500" cy="0"/>
          </a:xfrm>
          <a:prstGeom prst="straightConnector1">
            <a:avLst/>
          </a:prstGeom>
          <a:noFill/>
          <a:ln w="38100" cap="flat" cmpd="sng">
            <a:solidFill>
              <a:srgbClr val="9E9E9E"/>
            </a:solidFill>
            <a:prstDash val="solid"/>
            <a:round/>
            <a:headEnd type="none" w="lg" len="lg"/>
            <a:tailEnd type="none" w="lg" len="lg"/>
          </a:ln>
        </p:spPr>
      </p:cxn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Shape 63"/>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a:t>Overview</a:t>
            </a:r>
          </a:p>
        </p:txBody>
      </p:sp>
      <p:sp>
        <p:nvSpPr>
          <p:cNvPr id="64" name="Shape 64"/>
          <p:cNvSpPr txBox="1">
            <a:spLocks noGrp="1"/>
          </p:cNvSpPr>
          <p:nvPr>
            <p:ph type="body" idx="1"/>
          </p:nvPr>
        </p:nvSpPr>
        <p:spPr>
          <a:xfrm>
            <a:off x="311700" y="1152475"/>
            <a:ext cx="8520600" cy="3416400"/>
          </a:xfrm>
          <a:prstGeom prst="rect">
            <a:avLst/>
          </a:prstGeom>
        </p:spPr>
        <p:txBody>
          <a:bodyPr lIns="91425" tIns="91425" rIns="91425" bIns="91425" anchor="t" anchorCtr="0">
            <a:noAutofit/>
          </a:bodyPr>
          <a:lstStyle/>
          <a:p>
            <a:pPr marL="457200" lvl="0" indent="-419100" rtl="0">
              <a:lnSpc>
                <a:spcPct val="100000"/>
              </a:lnSpc>
              <a:spcBef>
                <a:spcPts val="0"/>
              </a:spcBef>
              <a:buSzPct val="100000"/>
              <a:buAutoNum type="romanUcPeriod"/>
            </a:pPr>
            <a:r>
              <a:rPr lang="en" sz="2800" dirty="0"/>
              <a:t>Visualization Literacy Discussion</a:t>
            </a:r>
          </a:p>
          <a:p>
            <a:pPr marL="457200" lvl="0" indent="-419100" rtl="0">
              <a:lnSpc>
                <a:spcPct val="100000"/>
              </a:lnSpc>
              <a:spcBef>
                <a:spcPts val="0"/>
              </a:spcBef>
              <a:buSzPct val="100000"/>
              <a:buAutoNum type="romanUcPeriod"/>
            </a:pPr>
            <a:r>
              <a:rPr lang="en" sz="2800" dirty="0"/>
              <a:t>Fundamental Visualization Concepts</a:t>
            </a:r>
          </a:p>
          <a:p>
            <a:pPr marL="457200" lvl="0" indent="-419100" rtl="0">
              <a:lnSpc>
                <a:spcPct val="100000"/>
              </a:lnSpc>
              <a:spcBef>
                <a:spcPts val="0"/>
              </a:spcBef>
              <a:buSzPct val="100000"/>
              <a:buAutoNum type="romanUcPeriod"/>
            </a:pPr>
            <a:r>
              <a:rPr lang="en" sz="2800" dirty="0"/>
              <a:t>Data Visualization Theory and Process</a:t>
            </a:r>
          </a:p>
          <a:p>
            <a:pPr marL="457200" lvl="0" indent="-419100" rtl="0">
              <a:lnSpc>
                <a:spcPct val="100000"/>
              </a:lnSpc>
              <a:spcBef>
                <a:spcPts val="0"/>
              </a:spcBef>
              <a:buSzPct val="100000"/>
              <a:buAutoNum type="romanUcPeriod"/>
            </a:pPr>
            <a:r>
              <a:rPr lang="en" sz="2800" dirty="0"/>
              <a:t>Activity </a:t>
            </a:r>
          </a:p>
          <a:p>
            <a:pPr marL="457200" lvl="0" indent="-419100">
              <a:lnSpc>
                <a:spcPct val="100000"/>
              </a:lnSpc>
              <a:spcBef>
                <a:spcPts val="0"/>
              </a:spcBef>
              <a:buSzPct val="100000"/>
              <a:buAutoNum type="romanUcPeriod"/>
            </a:pPr>
            <a:r>
              <a:rPr lang="en" sz="2800" dirty="0"/>
              <a:t>Discussion</a:t>
            </a:r>
          </a:p>
        </p:txBody>
      </p:sp>
      <p:sp>
        <p:nvSpPr>
          <p:cNvPr id="65" name="Shape 65"/>
          <p:cNvSpPr txBox="1"/>
          <p:nvPr/>
        </p:nvSpPr>
        <p:spPr>
          <a:xfrm>
            <a:off x="6444650" y="43675"/>
            <a:ext cx="2610900" cy="567600"/>
          </a:xfrm>
          <a:prstGeom prst="rect">
            <a:avLst/>
          </a:prstGeom>
          <a:noFill/>
          <a:ln>
            <a:noFill/>
          </a:ln>
        </p:spPr>
        <p:txBody>
          <a:bodyPr lIns="91425" tIns="91425" rIns="91425" bIns="91425" anchor="t" anchorCtr="0">
            <a:noAutofit/>
          </a:bodyPr>
          <a:lstStyle/>
          <a:p>
            <a:pPr lvl="0" rtl="0">
              <a:spcBef>
                <a:spcPts val="0"/>
              </a:spcBef>
              <a:buNone/>
            </a:pPr>
            <a:r>
              <a:rPr lang="en" u="sng">
                <a:solidFill>
                  <a:schemeClr val="hlink"/>
                </a:solidFill>
                <a:latin typeface="Roboto"/>
                <a:ea typeface="Roboto"/>
                <a:cs typeface="Roboto"/>
                <a:sym typeface="Roboto"/>
                <a:hlinkClick r:id="rId3"/>
              </a:rPr>
              <a:t>go.ncsu.edu/vizcrashcourse1</a:t>
            </a:r>
          </a:p>
          <a:p>
            <a:pPr lvl="0" rtl="0">
              <a:spcBef>
                <a:spcPts val="0"/>
              </a:spcBef>
              <a:buNone/>
            </a:pPr>
            <a:endParaRPr>
              <a:latin typeface="Roboto"/>
              <a:ea typeface="Roboto"/>
              <a:cs typeface="Roboto"/>
              <a:sym typeface="Roboto"/>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Shape 183"/>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a:t>Color Tips</a:t>
            </a:r>
          </a:p>
        </p:txBody>
      </p:sp>
      <p:sp>
        <p:nvSpPr>
          <p:cNvPr id="184" name="Shape 184"/>
          <p:cNvSpPr txBox="1">
            <a:spLocks noGrp="1"/>
          </p:cNvSpPr>
          <p:nvPr>
            <p:ph type="body" idx="1"/>
          </p:nvPr>
        </p:nvSpPr>
        <p:spPr>
          <a:xfrm>
            <a:off x="311700" y="1133350"/>
            <a:ext cx="4416300" cy="3416400"/>
          </a:xfrm>
          <a:prstGeom prst="rect">
            <a:avLst/>
          </a:prstGeom>
        </p:spPr>
        <p:txBody>
          <a:bodyPr lIns="91425" tIns="91425" rIns="91425" bIns="91425" anchor="t" anchorCtr="0">
            <a:noAutofit/>
          </a:bodyPr>
          <a:lstStyle/>
          <a:p>
            <a:pPr lvl="0" rtl="0">
              <a:spcBef>
                <a:spcPts val="0"/>
              </a:spcBef>
              <a:buNone/>
            </a:pPr>
            <a:r>
              <a:rPr lang="en" u="sng"/>
              <a:t>Categorical Data</a:t>
            </a:r>
          </a:p>
          <a:p>
            <a:pPr lvl="0" rtl="0">
              <a:spcBef>
                <a:spcPts val="0"/>
              </a:spcBef>
              <a:buNone/>
            </a:pPr>
            <a:r>
              <a:rPr lang="en"/>
              <a:t>Choose different hues. Consider grayer or more pastel shades over bold hues.</a:t>
            </a:r>
          </a:p>
          <a:p>
            <a:pPr lvl="0" rtl="0">
              <a:spcBef>
                <a:spcPts val="0"/>
              </a:spcBef>
              <a:buNone/>
            </a:pPr>
            <a:endParaRPr/>
          </a:p>
          <a:p>
            <a:pPr lvl="0" rtl="0">
              <a:spcBef>
                <a:spcPts val="0"/>
              </a:spcBef>
              <a:buNone/>
            </a:pPr>
            <a:r>
              <a:rPr lang="en" u="sng"/>
              <a:t>Ordinal Data</a:t>
            </a:r>
          </a:p>
          <a:p>
            <a:pPr lvl="0" rtl="0">
              <a:spcBef>
                <a:spcPts val="0"/>
              </a:spcBef>
              <a:buNone/>
            </a:pPr>
            <a:r>
              <a:rPr lang="en"/>
              <a:t>Keep same hue and vary chroma or brightness </a:t>
            </a:r>
          </a:p>
          <a:p>
            <a:pPr lvl="0" rtl="0">
              <a:lnSpc>
                <a:spcPct val="100000"/>
              </a:lnSpc>
              <a:spcBef>
                <a:spcPts val="0"/>
              </a:spcBef>
              <a:spcAft>
                <a:spcPts val="0"/>
              </a:spcAft>
              <a:buClr>
                <a:schemeClr val="dk1"/>
              </a:buClr>
              <a:buSzPct val="61111"/>
              <a:buFont typeface="Arial"/>
              <a:buNone/>
            </a:pPr>
            <a:endParaRPr/>
          </a:p>
          <a:p>
            <a:pPr lvl="0">
              <a:spcBef>
                <a:spcPts val="0"/>
              </a:spcBef>
              <a:buNone/>
            </a:pPr>
            <a:endParaRPr/>
          </a:p>
        </p:txBody>
      </p:sp>
      <p:pic>
        <p:nvPicPr>
          <p:cNvPr id="185" name="Shape 185" descr="hue-sat-brightness.jpg"/>
          <p:cNvPicPr preferRelativeResize="0"/>
          <p:nvPr/>
        </p:nvPicPr>
        <p:blipFill>
          <a:blip r:embed="rId3">
            <a:alphaModFix/>
          </a:blip>
          <a:stretch>
            <a:fillRect/>
          </a:stretch>
        </p:blipFill>
        <p:spPr>
          <a:xfrm>
            <a:off x="4777349" y="1302875"/>
            <a:ext cx="3380425" cy="260369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Shape 190"/>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a:t>Cultural Significance</a:t>
            </a:r>
          </a:p>
        </p:txBody>
      </p:sp>
      <p:pic>
        <p:nvPicPr>
          <p:cNvPr id="191" name="Shape 191" descr="20080422-voters-per-hour.gif"/>
          <p:cNvPicPr preferRelativeResize="0"/>
          <p:nvPr/>
        </p:nvPicPr>
        <p:blipFill>
          <a:blip r:embed="rId3">
            <a:alphaModFix/>
          </a:blip>
          <a:stretch>
            <a:fillRect/>
          </a:stretch>
        </p:blipFill>
        <p:spPr>
          <a:xfrm>
            <a:off x="1405699" y="1191599"/>
            <a:ext cx="6332600" cy="3597449"/>
          </a:xfrm>
          <a:prstGeom prst="rect">
            <a:avLst/>
          </a:prstGeom>
          <a:noFill/>
          <a:ln>
            <a:noFill/>
          </a:ln>
        </p:spPr>
      </p:pic>
      <p:sp>
        <p:nvSpPr>
          <p:cNvPr id="192" name="Shape 192"/>
          <p:cNvSpPr txBox="1"/>
          <p:nvPr/>
        </p:nvSpPr>
        <p:spPr>
          <a:xfrm>
            <a:off x="429825" y="4789050"/>
            <a:ext cx="835800" cy="286500"/>
          </a:xfrm>
          <a:prstGeom prst="rect">
            <a:avLst/>
          </a:prstGeom>
          <a:noFill/>
          <a:ln>
            <a:noFill/>
          </a:ln>
        </p:spPr>
        <p:txBody>
          <a:bodyPr lIns="91425" tIns="91425" rIns="91425" bIns="91425" anchor="t" anchorCtr="0">
            <a:noAutofit/>
          </a:bodyPr>
          <a:lstStyle/>
          <a:p>
            <a:pPr lvl="0">
              <a:spcBef>
                <a:spcPts val="0"/>
              </a:spcBef>
              <a:buNone/>
            </a:pPr>
            <a:r>
              <a:rPr lang="en" u="sng">
                <a:solidFill>
                  <a:schemeClr val="hlink"/>
                </a:solidFill>
                <a:hlinkClick r:id="rId4"/>
              </a:rPr>
              <a:t>Source</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Shape 197"/>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a:t>Type</a:t>
            </a:r>
          </a:p>
        </p:txBody>
      </p:sp>
      <p:pic>
        <p:nvPicPr>
          <p:cNvPr id="198" name="Shape 198"/>
          <p:cNvPicPr preferRelativeResize="0"/>
          <p:nvPr/>
        </p:nvPicPr>
        <p:blipFill rotWithShape="1">
          <a:blip r:embed="rId3">
            <a:alphaModFix/>
          </a:blip>
          <a:srcRect b="52785"/>
          <a:stretch/>
        </p:blipFill>
        <p:spPr>
          <a:xfrm>
            <a:off x="812512" y="1184579"/>
            <a:ext cx="3481230" cy="1726182"/>
          </a:xfrm>
          <a:prstGeom prst="rect">
            <a:avLst/>
          </a:prstGeom>
          <a:noFill/>
          <a:ln>
            <a:noFill/>
          </a:ln>
        </p:spPr>
      </p:pic>
      <p:pic>
        <p:nvPicPr>
          <p:cNvPr id="199" name="Shape 199"/>
          <p:cNvPicPr preferRelativeResize="0"/>
          <p:nvPr/>
        </p:nvPicPr>
        <p:blipFill rotWithShape="1">
          <a:blip r:embed="rId3">
            <a:alphaModFix/>
          </a:blip>
          <a:srcRect t="52785"/>
          <a:stretch/>
        </p:blipFill>
        <p:spPr>
          <a:xfrm>
            <a:off x="812512" y="3030487"/>
            <a:ext cx="3481230" cy="1726186"/>
          </a:xfrm>
          <a:prstGeom prst="rect">
            <a:avLst/>
          </a:prstGeom>
          <a:noFill/>
          <a:ln>
            <a:noFill/>
          </a:ln>
        </p:spPr>
      </p:pic>
      <p:pic>
        <p:nvPicPr>
          <p:cNvPr id="200" name="Shape 200" descr="247c47d80e305fd6d712731cad3276a5.jpg"/>
          <p:cNvPicPr preferRelativeResize="0"/>
          <p:nvPr/>
        </p:nvPicPr>
        <p:blipFill>
          <a:blip r:embed="rId4">
            <a:alphaModFix/>
          </a:blip>
          <a:stretch>
            <a:fillRect/>
          </a:stretch>
        </p:blipFill>
        <p:spPr>
          <a:xfrm>
            <a:off x="4655568" y="1184573"/>
            <a:ext cx="3675920" cy="3517982"/>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Shape 205"/>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a:t>Space</a:t>
            </a:r>
          </a:p>
        </p:txBody>
      </p:sp>
      <p:pic>
        <p:nvPicPr>
          <p:cNvPr id="206" name="Shape 206" descr="MIT16.2.21.jpg"/>
          <p:cNvPicPr preferRelativeResize="0"/>
          <p:nvPr/>
        </p:nvPicPr>
        <p:blipFill>
          <a:blip r:embed="rId3">
            <a:alphaModFix/>
          </a:blip>
          <a:stretch>
            <a:fillRect/>
          </a:stretch>
        </p:blipFill>
        <p:spPr>
          <a:xfrm>
            <a:off x="1179625" y="1145899"/>
            <a:ext cx="6615774" cy="3343324"/>
          </a:xfrm>
          <a:prstGeom prst="rect">
            <a:avLst/>
          </a:prstGeom>
          <a:noFill/>
          <a:ln>
            <a:noFill/>
          </a:ln>
        </p:spPr>
      </p:pic>
      <p:sp>
        <p:nvSpPr>
          <p:cNvPr id="207" name="Shape 207"/>
          <p:cNvSpPr txBox="1"/>
          <p:nvPr/>
        </p:nvSpPr>
        <p:spPr>
          <a:xfrm>
            <a:off x="511000" y="4694575"/>
            <a:ext cx="869100" cy="305700"/>
          </a:xfrm>
          <a:prstGeom prst="rect">
            <a:avLst/>
          </a:prstGeom>
          <a:noFill/>
          <a:ln>
            <a:noFill/>
          </a:ln>
        </p:spPr>
        <p:txBody>
          <a:bodyPr lIns="91425" tIns="91425" rIns="91425" bIns="91425" anchor="t" anchorCtr="0">
            <a:noAutofit/>
          </a:bodyPr>
          <a:lstStyle/>
          <a:p>
            <a:pPr lvl="0">
              <a:spcBef>
                <a:spcPts val="0"/>
              </a:spcBef>
              <a:buNone/>
            </a:pPr>
            <a:r>
              <a:rPr lang="en" u="sng">
                <a:solidFill>
                  <a:schemeClr val="hlink"/>
                </a:solidFill>
                <a:hlinkClick r:id="rId4"/>
              </a:rPr>
              <a:t>Source</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Shape 212"/>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a:t>Space</a:t>
            </a:r>
          </a:p>
        </p:txBody>
      </p:sp>
      <p:pic>
        <p:nvPicPr>
          <p:cNvPr id="213" name="Shape 213" descr="sparklines.jpeg"/>
          <p:cNvPicPr preferRelativeResize="0"/>
          <p:nvPr/>
        </p:nvPicPr>
        <p:blipFill>
          <a:blip r:embed="rId3">
            <a:alphaModFix/>
          </a:blip>
          <a:stretch>
            <a:fillRect/>
          </a:stretch>
        </p:blipFill>
        <p:spPr>
          <a:xfrm>
            <a:off x="1012125" y="1289500"/>
            <a:ext cx="7052124" cy="3046875"/>
          </a:xfrm>
          <a:prstGeom prst="rect">
            <a:avLst/>
          </a:prstGeom>
          <a:noFill/>
          <a:ln>
            <a:noFill/>
          </a:ln>
        </p:spPr>
      </p:pic>
      <p:sp>
        <p:nvSpPr>
          <p:cNvPr id="214" name="Shape 214"/>
          <p:cNvSpPr txBox="1"/>
          <p:nvPr/>
        </p:nvSpPr>
        <p:spPr>
          <a:xfrm>
            <a:off x="511000" y="4694575"/>
            <a:ext cx="869100" cy="305700"/>
          </a:xfrm>
          <a:prstGeom prst="rect">
            <a:avLst/>
          </a:prstGeom>
          <a:noFill/>
          <a:ln>
            <a:noFill/>
          </a:ln>
        </p:spPr>
        <p:txBody>
          <a:bodyPr lIns="91425" tIns="91425" rIns="91425" bIns="91425" anchor="t" anchorCtr="0">
            <a:noAutofit/>
          </a:bodyPr>
          <a:lstStyle/>
          <a:p>
            <a:pPr lvl="0" rtl="0">
              <a:spcBef>
                <a:spcPts val="0"/>
              </a:spcBef>
              <a:buNone/>
            </a:pPr>
            <a:r>
              <a:rPr lang="en" u="sng">
                <a:solidFill>
                  <a:schemeClr val="hlink"/>
                </a:solidFill>
                <a:hlinkClick r:id="rId4"/>
              </a:rPr>
              <a:t>Source</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Shape 219"/>
          <p:cNvSpPr txBox="1">
            <a:spLocks noGrp="1"/>
          </p:cNvSpPr>
          <p:nvPr>
            <p:ph type="title"/>
          </p:nvPr>
        </p:nvSpPr>
        <p:spPr>
          <a:xfrm>
            <a:off x="490250" y="450150"/>
            <a:ext cx="8161800" cy="4090800"/>
          </a:xfrm>
          <a:prstGeom prst="rect">
            <a:avLst/>
          </a:prstGeom>
        </p:spPr>
        <p:txBody>
          <a:bodyPr lIns="91425" tIns="91425" rIns="91425" bIns="91425" anchor="ctr" anchorCtr="0">
            <a:noAutofit/>
          </a:bodyPr>
          <a:lstStyle/>
          <a:p>
            <a:pPr lvl="0" algn="ctr" rtl="0">
              <a:spcBef>
                <a:spcPts val="0"/>
              </a:spcBef>
              <a:buNone/>
            </a:pPr>
            <a:r>
              <a:rPr lang="en" sz="3600"/>
              <a:t>Data Visualization</a:t>
            </a:r>
          </a:p>
          <a:p>
            <a:pPr lvl="0" algn="ctr" rtl="0">
              <a:spcBef>
                <a:spcPts val="0"/>
              </a:spcBef>
              <a:buNone/>
            </a:pPr>
            <a:endParaRPr sz="3600"/>
          </a:p>
          <a:p>
            <a:pPr lvl="0" algn="ctr" rtl="0">
              <a:spcBef>
                <a:spcPts val="0"/>
              </a:spcBef>
              <a:buNone/>
            </a:pPr>
            <a:r>
              <a:rPr lang="en" sz="3600"/>
              <a:t>Examples</a:t>
            </a:r>
          </a:p>
        </p:txBody>
      </p:sp>
      <p:cxnSp>
        <p:nvCxnSpPr>
          <p:cNvPr id="220" name="Shape 220"/>
          <p:cNvCxnSpPr/>
          <p:nvPr/>
        </p:nvCxnSpPr>
        <p:spPr>
          <a:xfrm rot="10800000" flipH="1">
            <a:off x="1162650" y="2481900"/>
            <a:ext cx="6818700" cy="27300"/>
          </a:xfrm>
          <a:prstGeom prst="straightConnector1">
            <a:avLst/>
          </a:prstGeom>
          <a:noFill/>
          <a:ln w="19050" cap="flat" cmpd="sng">
            <a:solidFill>
              <a:schemeClr val="dk2"/>
            </a:solidFill>
            <a:prstDash val="solid"/>
            <a:round/>
            <a:headEnd type="none" w="lg" len="lg"/>
            <a:tailEnd type="none" w="lg" len="lg"/>
          </a:ln>
        </p:spPr>
      </p:cxn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pic>
        <p:nvPicPr>
          <p:cNvPr id="225" name="Shape 225" descr="Screen Shot 2017-06-07 at 2.35.41 PM.png"/>
          <p:cNvPicPr preferRelativeResize="0"/>
          <p:nvPr/>
        </p:nvPicPr>
        <p:blipFill>
          <a:blip r:embed="rId3">
            <a:alphaModFix/>
          </a:blip>
          <a:stretch>
            <a:fillRect/>
          </a:stretch>
        </p:blipFill>
        <p:spPr>
          <a:xfrm>
            <a:off x="1056787" y="403675"/>
            <a:ext cx="7030426" cy="4211624"/>
          </a:xfrm>
          <a:prstGeom prst="rect">
            <a:avLst/>
          </a:prstGeom>
          <a:noFill/>
          <a:ln>
            <a:noFill/>
          </a:ln>
        </p:spPr>
      </p:pic>
      <p:sp>
        <p:nvSpPr>
          <p:cNvPr id="226" name="Shape 226"/>
          <p:cNvSpPr txBox="1"/>
          <p:nvPr/>
        </p:nvSpPr>
        <p:spPr>
          <a:xfrm>
            <a:off x="1056800" y="4671725"/>
            <a:ext cx="7476600" cy="394800"/>
          </a:xfrm>
          <a:prstGeom prst="rect">
            <a:avLst/>
          </a:prstGeom>
          <a:noFill/>
          <a:ln>
            <a:noFill/>
          </a:ln>
        </p:spPr>
        <p:txBody>
          <a:bodyPr lIns="91425" tIns="91425" rIns="91425" bIns="91425" anchor="t" anchorCtr="0">
            <a:noAutofit/>
          </a:bodyPr>
          <a:lstStyle/>
          <a:p>
            <a:pPr lvl="0">
              <a:spcBef>
                <a:spcPts val="0"/>
              </a:spcBef>
              <a:buNone/>
            </a:pPr>
            <a:r>
              <a:rPr lang="en">
                <a:solidFill>
                  <a:schemeClr val="dk2"/>
                </a:solidFill>
                <a:latin typeface="Roboto"/>
                <a:ea typeface="Roboto"/>
                <a:cs typeface="Roboto"/>
                <a:sym typeface="Roboto"/>
              </a:rPr>
              <a:t>From the Verizon </a:t>
            </a:r>
            <a:r>
              <a:rPr lang="en" i="1">
                <a:solidFill>
                  <a:schemeClr val="dk2"/>
                </a:solidFill>
                <a:latin typeface="Roboto"/>
                <a:ea typeface="Roboto"/>
                <a:cs typeface="Roboto"/>
                <a:sym typeface="Roboto"/>
              </a:rPr>
              <a:t>2017 Data Breach Investigations Report 10th ed</a:t>
            </a:r>
            <a:r>
              <a:rPr lang="en">
                <a:solidFill>
                  <a:schemeClr val="dk2"/>
                </a:solidFill>
                <a:latin typeface="Roboto"/>
                <a:ea typeface="Roboto"/>
                <a:cs typeface="Roboto"/>
                <a:sym typeface="Roboto"/>
              </a:rPr>
              <a:t>. </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pic>
        <p:nvPicPr>
          <p:cNvPr id="231" name="Shape 231" descr="women-in-the-boardroom-world-map_50290b4e9e1a3.jpeg">
            <a:hlinkClick r:id="rId3"/>
          </p:cNvPr>
          <p:cNvPicPr preferRelativeResize="0"/>
          <p:nvPr/>
        </p:nvPicPr>
        <p:blipFill>
          <a:blip r:embed="rId4">
            <a:alphaModFix/>
          </a:blip>
          <a:stretch>
            <a:fillRect/>
          </a:stretch>
        </p:blipFill>
        <p:spPr>
          <a:xfrm>
            <a:off x="1150212" y="364150"/>
            <a:ext cx="6843575" cy="44152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pic>
        <p:nvPicPr>
          <p:cNvPr id="236" name="Shape 236" descr="Screen Shot 2017-06-08 at 9.30.34 AM.png">
            <a:hlinkClick r:id="rId3"/>
          </p:cNvPr>
          <p:cNvPicPr preferRelativeResize="0"/>
          <p:nvPr/>
        </p:nvPicPr>
        <p:blipFill>
          <a:blip r:embed="rId4">
            <a:alphaModFix/>
          </a:blip>
          <a:stretch>
            <a:fillRect/>
          </a:stretch>
        </p:blipFill>
        <p:spPr>
          <a:xfrm>
            <a:off x="1463187" y="117050"/>
            <a:ext cx="6217626" cy="4686374"/>
          </a:xfrm>
          <a:prstGeom prst="rect">
            <a:avLst/>
          </a:prstGeom>
          <a:noFill/>
          <a:ln>
            <a:noFill/>
          </a:ln>
        </p:spPr>
      </p:pic>
      <p:sp>
        <p:nvSpPr>
          <p:cNvPr id="237" name="Shape 237"/>
          <p:cNvSpPr txBox="1"/>
          <p:nvPr/>
        </p:nvSpPr>
        <p:spPr>
          <a:xfrm>
            <a:off x="238625" y="4701625"/>
            <a:ext cx="1405200" cy="371100"/>
          </a:xfrm>
          <a:prstGeom prst="rect">
            <a:avLst/>
          </a:prstGeom>
          <a:noFill/>
          <a:ln>
            <a:noFill/>
          </a:ln>
        </p:spPr>
        <p:txBody>
          <a:bodyPr lIns="91425" tIns="91425" rIns="91425" bIns="91425" anchor="t" anchorCtr="0">
            <a:noAutofit/>
          </a:bodyPr>
          <a:lstStyle/>
          <a:p>
            <a:pPr lvl="0">
              <a:spcBef>
                <a:spcPts val="0"/>
              </a:spcBef>
              <a:buNone/>
            </a:pPr>
            <a:r>
              <a:rPr lang="en" u="sng">
                <a:solidFill>
                  <a:schemeClr val="hlink"/>
                </a:solidFill>
                <a:latin typeface="Roboto"/>
                <a:ea typeface="Roboto"/>
                <a:cs typeface="Roboto"/>
                <a:sym typeface="Roboto"/>
                <a:hlinkClick r:id="rId3"/>
              </a:rPr>
              <a:t>Source</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pic>
        <p:nvPicPr>
          <p:cNvPr id="242" name="Shape 242"/>
          <p:cNvPicPr preferRelativeResize="0"/>
          <p:nvPr/>
        </p:nvPicPr>
        <p:blipFill>
          <a:blip r:embed="rId3">
            <a:alphaModFix/>
          </a:blip>
          <a:stretch>
            <a:fillRect/>
          </a:stretch>
        </p:blipFill>
        <p:spPr>
          <a:xfrm>
            <a:off x="1575150" y="630699"/>
            <a:ext cx="5870875" cy="3810249"/>
          </a:xfrm>
          <a:prstGeom prst="rect">
            <a:avLst/>
          </a:prstGeom>
          <a:noFill/>
          <a:ln>
            <a:noFill/>
          </a:ln>
        </p:spPr>
      </p:pic>
      <p:sp>
        <p:nvSpPr>
          <p:cNvPr id="243" name="Shape 243"/>
          <p:cNvSpPr txBox="1"/>
          <p:nvPr/>
        </p:nvSpPr>
        <p:spPr>
          <a:xfrm>
            <a:off x="1605925" y="4338400"/>
            <a:ext cx="861600" cy="333300"/>
          </a:xfrm>
          <a:prstGeom prst="rect">
            <a:avLst/>
          </a:prstGeom>
          <a:noFill/>
          <a:ln>
            <a:noFill/>
          </a:ln>
        </p:spPr>
        <p:txBody>
          <a:bodyPr lIns="91425" tIns="91425" rIns="91425" bIns="91425" anchor="t" anchorCtr="0">
            <a:noAutofit/>
          </a:bodyPr>
          <a:lstStyle/>
          <a:p>
            <a:pPr lvl="0">
              <a:spcBef>
                <a:spcPts val="0"/>
              </a:spcBef>
              <a:buNone/>
            </a:pPr>
            <a:r>
              <a:rPr lang="en" u="sng">
                <a:solidFill>
                  <a:schemeClr val="hlink"/>
                </a:solidFill>
                <a:latin typeface="Roboto"/>
                <a:ea typeface="Roboto"/>
                <a:cs typeface="Roboto"/>
                <a:sym typeface="Roboto"/>
                <a:hlinkClick r:id="rId4"/>
              </a:rPr>
              <a:t>Source</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pic>
        <p:nvPicPr>
          <p:cNvPr id="70" name="Shape 70"/>
          <p:cNvPicPr preferRelativeResize="0"/>
          <p:nvPr/>
        </p:nvPicPr>
        <p:blipFill rotWithShape="1">
          <a:blip r:embed="rId3">
            <a:alphaModFix/>
          </a:blip>
          <a:srcRect r="10578" b="17884"/>
          <a:stretch/>
        </p:blipFill>
        <p:spPr>
          <a:xfrm>
            <a:off x="5222274" y="1541924"/>
            <a:ext cx="3921725" cy="3601575"/>
          </a:xfrm>
          <a:prstGeom prst="rect">
            <a:avLst/>
          </a:prstGeom>
          <a:noFill/>
          <a:ln>
            <a:noFill/>
          </a:ln>
        </p:spPr>
      </p:pic>
      <p:sp>
        <p:nvSpPr>
          <p:cNvPr id="71" name="Shape 71"/>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a:t>Table Discussion</a:t>
            </a:r>
          </a:p>
        </p:txBody>
      </p:sp>
      <p:sp>
        <p:nvSpPr>
          <p:cNvPr id="72" name="Shape 72"/>
          <p:cNvSpPr txBox="1">
            <a:spLocks noGrp="1"/>
          </p:cNvSpPr>
          <p:nvPr>
            <p:ph type="body" idx="1"/>
          </p:nvPr>
        </p:nvSpPr>
        <p:spPr>
          <a:xfrm>
            <a:off x="311700" y="1152475"/>
            <a:ext cx="5670900" cy="3416400"/>
          </a:xfrm>
          <a:prstGeom prst="rect">
            <a:avLst/>
          </a:prstGeom>
        </p:spPr>
        <p:txBody>
          <a:bodyPr lIns="91425" tIns="91425" rIns="91425" bIns="91425" anchor="t" anchorCtr="0">
            <a:noAutofit/>
          </a:bodyPr>
          <a:lstStyle/>
          <a:p>
            <a:pPr marL="457200" lvl="0" indent="-368300" rtl="0">
              <a:lnSpc>
                <a:spcPct val="115000"/>
              </a:lnSpc>
              <a:spcBef>
                <a:spcPts val="0"/>
              </a:spcBef>
              <a:buSzPct val="100000"/>
              <a:buAutoNum type="arabicPeriod"/>
            </a:pPr>
            <a:r>
              <a:rPr lang="en" sz="2200" b="1" dirty="0"/>
              <a:t>Introduce yourself</a:t>
            </a:r>
            <a:r>
              <a:rPr lang="en" sz="2200" dirty="0"/>
              <a:t> - </a:t>
            </a:r>
          </a:p>
          <a:p>
            <a:pPr marL="914400" lvl="1" indent="-368300" rtl="0">
              <a:lnSpc>
                <a:spcPct val="115000"/>
              </a:lnSpc>
              <a:spcBef>
                <a:spcPts val="0"/>
              </a:spcBef>
              <a:buSzPct val="100000"/>
              <a:buAutoNum type="alphaLcPeriod"/>
            </a:pPr>
            <a:r>
              <a:rPr lang="en" sz="2200" dirty="0"/>
              <a:t>name, dept., focus/research area</a:t>
            </a:r>
          </a:p>
          <a:p>
            <a:pPr marL="457200" lvl="0" indent="-368300" rtl="0">
              <a:lnSpc>
                <a:spcPct val="115000"/>
              </a:lnSpc>
              <a:spcBef>
                <a:spcPts val="0"/>
              </a:spcBef>
              <a:buSzPct val="100000"/>
              <a:buAutoNum type="arabicPeriod"/>
            </a:pPr>
            <a:r>
              <a:rPr lang="en" sz="2200" dirty="0"/>
              <a:t>Do you incorporate data visualization in your job duties, teaching, and/or assignments?</a:t>
            </a:r>
          </a:p>
          <a:p>
            <a:pPr marL="457200" lvl="0" indent="-368300" rtl="0">
              <a:lnSpc>
                <a:spcPct val="115000"/>
              </a:lnSpc>
              <a:spcBef>
                <a:spcPts val="0"/>
              </a:spcBef>
              <a:buSzPct val="100000"/>
              <a:buAutoNum type="arabicPeriod"/>
            </a:pPr>
            <a:r>
              <a:rPr lang="en" sz="2200" dirty="0"/>
              <a:t>What does visualization literacy mean to you? </a:t>
            </a:r>
          </a:p>
          <a:p>
            <a:pPr lvl="0">
              <a:lnSpc>
                <a:spcPct val="115000"/>
              </a:lnSpc>
              <a:spcBef>
                <a:spcPts val="0"/>
              </a:spcBef>
              <a:buNone/>
            </a:pPr>
            <a:r>
              <a:rPr lang="en" sz="2200" b="1" dirty="0"/>
              <a:t>Take notes on the table</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pic>
        <p:nvPicPr>
          <p:cNvPr id="248" name="Shape 248" descr="Screen Shot 2017-06-08 at 9.47.42 AM.png"/>
          <p:cNvPicPr preferRelativeResize="0"/>
          <p:nvPr/>
        </p:nvPicPr>
        <p:blipFill>
          <a:blip r:embed="rId3">
            <a:alphaModFix/>
          </a:blip>
          <a:stretch>
            <a:fillRect/>
          </a:stretch>
        </p:blipFill>
        <p:spPr>
          <a:xfrm>
            <a:off x="1146021" y="0"/>
            <a:ext cx="6932005" cy="5143499"/>
          </a:xfrm>
          <a:prstGeom prst="rect">
            <a:avLst/>
          </a:prstGeom>
          <a:noFill/>
          <a:ln>
            <a:noFill/>
          </a:ln>
        </p:spPr>
      </p:pic>
      <p:sp>
        <p:nvSpPr>
          <p:cNvPr id="249" name="Shape 249"/>
          <p:cNvSpPr txBox="1"/>
          <p:nvPr/>
        </p:nvSpPr>
        <p:spPr>
          <a:xfrm>
            <a:off x="6430375" y="4720900"/>
            <a:ext cx="1433100" cy="333300"/>
          </a:xfrm>
          <a:prstGeom prst="rect">
            <a:avLst/>
          </a:prstGeom>
          <a:noFill/>
          <a:ln>
            <a:noFill/>
          </a:ln>
        </p:spPr>
        <p:txBody>
          <a:bodyPr lIns="91425" tIns="91425" rIns="91425" bIns="91425" anchor="t" anchorCtr="0">
            <a:noAutofit/>
          </a:bodyPr>
          <a:lstStyle/>
          <a:p>
            <a:pPr lvl="0" algn="r" rtl="0">
              <a:spcBef>
                <a:spcPts val="0"/>
              </a:spcBef>
              <a:buNone/>
            </a:pPr>
            <a:r>
              <a:rPr lang="en" u="sng">
                <a:solidFill>
                  <a:schemeClr val="hlink"/>
                </a:solidFill>
                <a:latin typeface="Roboto"/>
                <a:ea typeface="Roboto"/>
                <a:cs typeface="Roboto"/>
                <a:sym typeface="Roboto"/>
                <a:hlinkClick r:id="rId4"/>
              </a:rPr>
              <a:t>Source</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Shape 254"/>
          <p:cNvSpPr txBox="1">
            <a:spLocks noGrp="1"/>
          </p:cNvSpPr>
          <p:nvPr>
            <p:ph type="title"/>
          </p:nvPr>
        </p:nvSpPr>
        <p:spPr>
          <a:xfrm>
            <a:off x="490250" y="450150"/>
            <a:ext cx="8161800" cy="4090800"/>
          </a:xfrm>
          <a:prstGeom prst="rect">
            <a:avLst/>
          </a:prstGeom>
        </p:spPr>
        <p:txBody>
          <a:bodyPr lIns="91425" tIns="91425" rIns="91425" bIns="91425" anchor="ctr" anchorCtr="0">
            <a:noAutofit/>
          </a:bodyPr>
          <a:lstStyle/>
          <a:p>
            <a:pPr lvl="0" algn="ctr" rtl="0">
              <a:spcBef>
                <a:spcPts val="0"/>
              </a:spcBef>
              <a:buNone/>
            </a:pPr>
            <a:r>
              <a:rPr lang="en" sz="3600"/>
              <a:t>Data Visualization</a:t>
            </a:r>
          </a:p>
          <a:p>
            <a:pPr lvl="0" algn="ctr" rtl="0">
              <a:spcBef>
                <a:spcPts val="0"/>
              </a:spcBef>
              <a:buNone/>
            </a:pPr>
            <a:endParaRPr sz="3600"/>
          </a:p>
          <a:p>
            <a:pPr lvl="0" algn="ctr" rtl="0">
              <a:spcBef>
                <a:spcPts val="0"/>
              </a:spcBef>
              <a:buNone/>
            </a:pPr>
            <a:r>
              <a:rPr lang="en" sz="3600"/>
              <a:t>Theory &amp; Process</a:t>
            </a:r>
          </a:p>
        </p:txBody>
      </p:sp>
      <p:cxnSp>
        <p:nvCxnSpPr>
          <p:cNvPr id="255" name="Shape 255"/>
          <p:cNvCxnSpPr/>
          <p:nvPr/>
        </p:nvCxnSpPr>
        <p:spPr>
          <a:xfrm rot="10800000" flipH="1">
            <a:off x="1162650" y="2481900"/>
            <a:ext cx="6818700" cy="27300"/>
          </a:xfrm>
          <a:prstGeom prst="straightConnector1">
            <a:avLst/>
          </a:prstGeom>
          <a:noFill/>
          <a:ln w="19050" cap="flat" cmpd="sng">
            <a:solidFill>
              <a:schemeClr val="dk2"/>
            </a:solidFill>
            <a:prstDash val="solid"/>
            <a:round/>
            <a:headEnd type="none" w="lg" len="lg"/>
            <a:tailEnd type="none" w="lg" len="lg"/>
          </a:ln>
        </p:spPr>
      </p:cxn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Shape 260"/>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a:t>Grammar of Graphics</a:t>
            </a:r>
          </a:p>
        </p:txBody>
      </p:sp>
      <p:sp>
        <p:nvSpPr>
          <p:cNvPr id="261" name="Shape 261"/>
          <p:cNvSpPr txBox="1">
            <a:spLocks noGrp="1"/>
          </p:cNvSpPr>
          <p:nvPr>
            <p:ph type="body" idx="1"/>
          </p:nvPr>
        </p:nvSpPr>
        <p:spPr>
          <a:xfrm>
            <a:off x="311700" y="1152475"/>
            <a:ext cx="8520600" cy="3814200"/>
          </a:xfrm>
          <a:prstGeom prst="rect">
            <a:avLst/>
          </a:prstGeom>
        </p:spPr>
        <p:txBody>
          <a:bodyPr lIns="91425" tIns="91425" rIns="91425" bIns="91425" anchor="t" anchorCtr="0">
            <a:noAutofit/>
          </a:bodyPr>
          <a:lstStyle/>
          <a:p>
            <a:pPr lvl="0">
              <a:spcBef>
                <a:spcPts val="0"/>
              </a:spcBef>
              <a:buClr>
                <a:schemeClr val="dk1"/>
              </a:buClr>
              <a:buSzPct val="61111"/>
              <a:buFont typeface="Arial"/>
              <a:buNone/>
            </a:pPr>
            <a:r>
              <a:rPr lang="en"/>
              <a:t>Originated by </a:t>
            </a:r>
            <a:r>
              <a:rPr lang="en" u="sng">
                <a:hlinkClick r:id="rId3"/>
              </a:rPr>
              <a:t>Leland Wilkinson</a:t>
            </a:r>
            <a:r>
              <a:rPr lang="en"/>
              <a:t>, simplified by </a:t>
            </a:r>
            <a:r>
              <a:rPr lang="en" u="sng">
                <a:hlinkClick r:id="rId4"/>
              </a:rPr>
              <a:t>Hadley Wickham</a:t>
            </a:r>
            <a:r>
              <a:rPr lang="en"/>
              <a:t> and others. </a:t>
            </a:r>
          </a:p>
          <a:p>
            <a:pPr lvl="0">
              <a:spcBef>
                <a:spcPts val="0"/>
              </a:spcBef>
              <a:buClr>
                <a:schemeClr val="dk1"/>
              </a:buClr>
              <a:buSzPct val="61111"/>
              <a:buFont typeface="Arial"/>
              <a:buNone/>
            </a:pPr>
            <a:r>
              <a:rPr lang="en"/>
              <a:t>Data visualization is taking data and mapping it onto visual aesthetic, (points, lines, bars, etc). </a:t>
            </a:r>
          </a:p>
          <a:p>
            <a:pPr marL="457200" lvl="0" indent="-228600" rtl="0">
              <a:spcBef>
                <a:spcPts val="0"/>
              </a:spcBef>
              <a:buClr>
                <a:schemeClr val="dk2"/>
              </a:buClr>
              <a:buFont typeface="Roboto"/>
              <a:buChar char="●"/>
            </a:pPr>
            <a:r>
              <a:rPr lang="en"/>
              <a:t>Data </a:t>
            </a:r>
          </a:p>
          <a:p>
            <a:pPr marL="457200" lvl="0" indent="-228600" rtl="0">
              <a:spcBef>
                <a:spcPts val="0"/>
              </a:spcBef>
              <a:buClr>
                <a:schemeClr val="dk2"/>
              </a:buClr>
              <a:buFont typeface="Roboto"/>
              <a:buChar char="●"/>
            </a:pPr>
            <a:r>
              <a:rPr lang="en"/>
              <a:t>Geometry - visual encoding or symbol onto which the data is mapped. Each geom. has aesthetics (length, position, etc)</a:t>
            </a:r>
          </a:p>
          <a:p>
            <a:pPr marL="457200" lvl="0" indent="-228600" rtl="0">
              <a:spcBef>
                <a:spcPts val="0"/>
              </a:spcBef>
              <a:buClr>
                <a:schemeClr val="dk2"/>
              </a:buClr>
              <a:buFont typeface="Roboto"/>
              <a:buChar char="●"/>
            </a:pPr>
            <a:r>
              <a:rPr lang="en"/>
              <a:t>Grouping - subsets the data</a:t>
            </a:r>
          </a:p>
          <a:p>
            <a:pPr marL="457200" lvl="0" indent="-228600" rtl="0">
              <a:spcBef>
                <a:spcPts val="0"/>
              </a:spcBef>
              <a:buClr>
                <a:schemeClr val="dk2"/>
              </a:buClr>
              <a:buFont typeface="Roboto"/>
              <a:buChar char="●"/>
            </a:pPr>
            <a:r>
              <a:rPr lang="en"/>
              <a:t>Statistics - transforms or summarizes data</a:t>
            </a:r>
          </a:p>
          <a:p>
            <a:pPr marL="457200" lvl="0" indent="-228600" rtl="0">
              <a:spcBef>
                <a:spcPts val="0"/>
              </a:spcBef>
              <a:buClr>
                <a:schemeClr val="dk2"/>
              </a:buClr>
              <a:buFont typeface="Roboto"/>
              <a:buChar char="●"/>
            </a:pPr>
            <a:r>
              <a:rPr lang="en"/>
              <a:t>Mapping - maps the data onto the geometry  </a:t>
            </a:r>
          </a:p>
          <a:p>
            <a:pPr lvl="0">
              <a:spcBef>
                <a:spcPts val="0"/>
              </a:spcBef>
              <a:buClr>
                <a:schemeClr val="dk1"/>
              </a:buClr>
              <a:buSzPct val="61111"/>
              <a:buFont typeface="Arial"/>
              <a:buNone/>
            </a:pPr>
            <a:r>
              <a:rPr lang="en" u="sng">
                <a:solidFill>
                  <a:schemeClr val="hlink"/>
                </a:solidFill>
                <a:hlinkClick r:id="rId4"/>
              </a:rPr>
              <a:t>Source</a:t>
            </a:r>
          </a:p>
          <a:p>
            <a:pPr lvl="0">
              <a:spcBef>
                <a:spcPts val="0"/>
              </a:spcBef>
              <a:buNone/>
            </a:pP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6" name="Shape 266"/>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
              <a:t>Data Visualization Process</a:t>
            </a:r>
          </a:p>
        </p:txBody>
      </p:sp>
      <p:sp>
        <p:nvSpPr>
          <p:cNvPr id="267" name="Shape 267"/>
          <p:cNvSpPr txBox="1">
            <a:spLocks noGrp="1"/>
          </p:cNvSpPr>
          <p:nvPr>
            <p:ph type="body" idx="1"/>
          </p:nvPr>
        </p:nvSpPr>
        <p:spPr>
          <a:xfrm>
            <a:off x="311700" y="1152475"/>
            <a:ext cx="8520600" cy="3416400"/>
          </a:xfrm>
          <a:prstGeom prst="rect">
            <a:avLst/>
          </a:prstGeom>
        </p:spPr>
        <p:txBody>
          <a:bodyPr lIns="91425" tIns="91425" rIns="91425" bIns="91425" anchor="t" anchorCtr="0">
            <a:noAutofit/>
          </a:bodyPr>
          <a:lstStyle/>
          <a:p>
            <a:pPr marL="457200" lvl="0" indent="-355600" rtl="0">
              <a:spcBef>
                <a:spcPts val="0"/>
              </a:spcBef>
              <a:spcAft>
                <a:spcPts val="0"/>
              </a:spcAft>
              <a:buSzPct val="100000"/>
              <a:buFont typeface="Roboto"/>
            </a:pPr>
            <a:r>
              <a:rPr lang="en" sz="2000"/>
              <a:t>getting data</a:t>
            </a:r>
          </a:p>
          <a:p>
            <a:pPr marL="457200" lvl="0" indent="-355600" rtl="0">
              <a:spcBef>
                <a:spcPts val="0"/>
              </a:spcBef>
              <a:spcAft>
                <a:spcPts val="0"/>
              </a:spcAft>
              <a:buSzPct val="100000"/>
              <a:buFont typeface="Roboto"/>
            </a:pPr>
            <a:r>
              <a:rPr lang="en" sz="2000"/>
              <a:t>getting to know the data</a:t>
            </a:r>
          </a:p>
          <a:p>
            <a:pPr marL="457200" lvl="0" indent="-355600" rtl="0">
              <a:spcBef>
                <a:spcPts val="0"/>
              </a:spcBef>
              <a:spcAft>
                <a:spcPts val="0"/>
              </a:spcAft>
              <a:buSzPct val="100000"/>
              <a:buFont typeface="Roboto"/>
            </a:pPr>
            <a:r>
              <a:rPr lang="en" sz="2000"/>
              <a:t>setting goals</a:t>
            </a:r>
          </a:p>
          <a:p>
            <a:pPr marL="457200" lvl="0" indent="-355600" rtl="0">
              <a:spcBef>
                <a:spcPts val="0"/>
              </a:spcBef>
              <a:spcAft>
                <a:spcPts val="0"/>
              </a:spcAft>
              <a:buSzPct val="100000"/>
              <a:buFont typeface="Roboto"/>
            </a:pPr>
            <a:r>
              <a:rPr lang="en" sz="2000"/>
              <a:t>determining if a visualization is needed</a:t>
            </a:r>
          </a:p>
          <a:p>
            <a:pPr marL="457200" lvl="0" indent="-355600" rtl="0">
              <a:spcBef>
                <a:spcPts val="0"/>
              </a:spcBef>
              <a:spcAft>
                <a:spcPts val="0"/>
              </a:spcAft>
              <a:buSzPct val="100000"/>
              <a:buFont typeface="Roboto"/>
            </a:pPr>
            <a:r>
              <a:rPr lang="en" sz="2000"/>
              <a:t>deciding what to visualize </a:t>
            </a:r>
          </a:p>
          <a:p>
            <a:pPr marL="457200" lvl="0" indent="-355600" rtl="0">
              <a:spcBef>
                <a:spcPts val="0"/>
              </a:spcBef>
              <a:spcAft>
                <a:spcPts val="0"/>
              </a:spcAft>
              <a:buSzPct val="100000"/>
              <a:buFont typeface="Roboto"/>
            </a:pPr>
            <a:r>
              <a:rPr lang="en" sz="2000"/>
              <a:t>cleaning</a:t>
            </a:r>
          </a:p>
          <a:p>
            <a:pPr marL="457200" lvl="0" indent="-355600" rtl="0">
              <a:spcBef>
                <a:spcPts val="0"/>
              </a:spcBef>
              <a:spcAft>
                <a:spcPts val="0"/>
              </a:spcAft>
              <a:buSzPct val="100000"/>
              <a:buFont typeface="Roboto"/>
            </a:pPr>
            <a:r>
              <a:rPr lang="en" sz="2000">
                <a:solidFill>
                  <a:srgbClr val="00B9CD"/>
                </a:solidFill>
              </a:rPr>
              <a:t>visualizing</a:t>
            </a:r>
          </a:p>
          <a:p>
            <a:pPr marL="457200" lvl="0" indent="-355600" rtl="0">
              <a:spcBef>
                <a:spcPts val="0"/>
              </a:spcBef>
              <a:spcAft>
                <a:spcPts val="0"/>
              </a:spcAft>
              <a:buSzPct val="100000"/>
              <a:buFont typeface="Roboto"/>
            </a:pPr>
            <a:r>
              <a:rPr lang="en" sz="2000"/>
              <a:t>designing </a:t>
            </a:r>
          </a:p>
          <a:p>
            <a:pPr marL="457200" lvl="0" indent="-355600" rtl="0">
              <a:spcBef>
                <a:spcPts val="0"/>
              </a:spcBef>
              <a:spcAft>
                <a:spcPts val="0"/>
              </a:spcAft>
              <a:buSzPct val="100000"/>
              <a:buFont typeface="Roboto"/>
            </a:pPr>
            <a:r>
              <a:rPr lang="en" sz="2000"/>
              <a:t>exporting/embedding for presentation</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Shape 272"/>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a:t>Important Considerations</a:t>
            </a:r>
          </a:p>
        </p:txBody>
      </p:sp>
      <p:pic>
        <p:nvPicPr>
          <p:cNvPr id="273" name="Shape 273"/>
          <p:cNvPicPr preferRelativeResize="0"/>
          <p:nvPr/>
        </p:nvPicPr>
        <p:blipFill>
          <a:blip r:embed="rId3">
            <a:alphaModFix/>
          </a:blip>
          <a:stretch>
            <a:fillRect/>
          </a:stretch>
        </p:blipFill>
        <p:spPr>
          <a:xfrm>
            <a:off x="4979424" y="503937"/>
            <a:ext cx="3481076" cy="4135625"/>
          </a:xfrm>
          <a:prstGeom prst="rect">
            <a:avLst/>
          </a:prstGeom>
          <a:noFill/>
          <a:ln>
            <a:noFill/>
          </a:ln>
        </p:spPr>
      </p:pic>
      <p:sp>
        <p:nvSpPr>
          <p:cNvPr id="274" name="Shape 274"/>
          <p:cNvSpPr txBox="1"/>
          <p:nvPr/>
        </p:nvSpPr>
        <p:spPr>
          <a:xfrm>
            <a:off x="4979425" y="4670825"/>
            <a:ext cx="4164600" cy="341700"/>
          </a:xfrm>
          <a:prstGeom prst="rect">
            <a:avLst/>
          </a:prstGeom>
          <a:noFill/>
          <a:ln>
            <a:noFill/>
          </a:ln>
        </p:spPr>
        <p:txBody>
          <a:bodyPr lIns="91425" tIns="91425" rIns="91425" bIns="91425" anchor="t" anchorCtr="0">
            <a:noAutofit/>
          </a:bodyPr>
          <a:lstStyle/>
          <a:p>
            <a:pPr lvl="0" rtl="0">
              <a:spcBef>
                <a:spcPts val="0"/>
              </a:spcBef>
              <a:buNone/>
            </a:pPr>
            <a:r>
              <a:rPr lang="en" sz="1200">
                <a:solidFill>
                  <a:schemeClr val="dk2"/>
                </a:solidFill>
                <a:latin typeface="Roboto"/>
                <a:ea typeface="Roboto"/>
                <a:cs typeface="Roboto"/>
                <a:sym typeface="Roboto"/>
              </a:rPr>
              <a:t>from </a:t>
            </a:r>
            <a:r>
              <a:rPr lang="en" sz="1200" i="1">
                <a:solidFill>
                  <a:schemeClr val="dk2"/>
                </a:solidFill>
                <a:latin typeface="Roboto"/>
                <a:ea typeface="Roboto"/>
                <a:cs typeface="Roboto"/>
                <a:sym typeface="Roboto"/>
              </a:rPr>
              <a:t>Infographics : The Power of Visual Storytelling</a:t>
            </a:r>
            <a:r>
              <a:rPr lang="en" sz="1200">
                <a:solidFill>
                  <a:schemeClr val="dk2"/>
                </a:solidFill>
                <a:latin typeface="Roboto"/>
                <a:ea typeface="Roboto"/>
                <a:cs typeface="Roboto"/>
                <a:sym typeface="Roboto"/>
              </a:rPr>
              <a:t> by Lankow, Jason, Crooks, Ross, Ritchie, Josh </a:t>
            </a:r>
          </a:p>
        </p:txBody>
      </p:sp>
      <p:sp>
        <p:nvSpPr>
          <p:cNvPr id="275" name="Shape 275"/>
          <p:cNvSpPr txBox="1"/>
          <p:nvPr/>
        </p:nvSpPr>
        <p:spPr>
          <a:xfrm>
            <a:off x="430750" y="1056400"/>
            <a:ext cx="4374300" cy="3614400"/>
          </a:xfrm>
          <a:prstGeom prst="rect">
            <a:avLst/>
          </a:prstGeom>
          <a:noFill/>
          <a:ln>
            <a:noFill/>
          </a:ln>
        </p:spPr>
        <p:txBody>
          <a:bodyPr lIns="91425" tIns="91425" rIns="91425" bIns="91425" anchor="t" anchorCtr="0">
            <a:noAutofit/>
          </a:bodyPr>
          <a:lstStyle/>
          <a:p>
            <a:pPr marL="457200" lvl="0" indent="-381000">
              <a:spcBef>
                <a:spcPts val="0"/>
              </a:spcBef>
              <a:buClr>
                <a:schemeClr val="dk2"/>
              </a:buClr>
              <a:buSzPct val="100000"/>
              <a:buFont typeface="Roboto"/>
              <a:buChar char="●"/>
            </a:pPr>
            <a:r>
              <a:rPr lang="en" sz="2400">
                <a:solidFill>
                  <a:schemeClr val="dk2"/>
                </a:solidFill>
                <a:latin typeface="Roboto"/>
                <a:ea typeface="Roboto"/>
                <a:cs typeface="Roboto"/>
                <a:sym typeface="Roboto"/>
              </a:rPr>
              <a:t>Who is the audience?</a:t>
            </a:r>
          </a:p>
          <a:p>
            <a:pPr lvl="0">
              <a:spcBef>
                <a:spcPts val="0"/>
              </a:spcBef>
              <a:buNone/>
            </a:pPr>
            <a:endParaRPr sz="2400">
              <a:solidFill>
                <a:schemeClr val="dk2"/>
              </a:solidFill>
              <a:latin typeface="Roboto"/>
              <a:ea typeface="Roboto"/>
              <a:cs typeface="Roboto"/>
              <a:sym typeface="Roboto"/>
            </a:endParaRPr>
          </a:p>
          <a:p>
            <a:pPr marL="457200" lvl="0" indent="-381000">
              <a:spcBef>
                <a:spcPts val="0"/>
              </a:spcBef>
              <a:buClr>
                <a:schemeClr val="dk2"/>
              </a:buClr>
              <a:buSzPct val="100000"/>
              <a:buFont typeface="Roboto"/>
              <a:buChar char="●"/>
            </a:pPr>
            <a:r>
              <a:rPr lang="en" sz="2400">
                <a:solidFill>
                  <a:schemeClr val="dk2"/>
                </a:solidFill>
                <a:latin typeface="Roboto"/>
                <a:ea typeface="Roboto"/>
                <a:cs typeface="Roboto"/>
                <a:sym typeface="Roboto"/>
              </a:rPr>
              <a:t>What is the purpose or goal? </a:t>
            </a:r>
          </a:p>
          <a:p>
            <a:pPr lvl="0">
              <a:spcBef>
                <a:spcPts val="0"/>
              </a:spcBef>
              <a:buNone/>
            </a:pPr>
            <a:endParaRPr sz="2400">
              <a:solidFill>
                <a:schemeClr val="dk2"/>
              </a:solidFill>
              <a:latin typeface="Roboto"/>
              <a:ea typeface="Roboto"/>
              <a:cs typeface="Roboto"/>
              <a:sym typeface="Roboto"/>
            </a:endParaRPr>
          </a:p>
          <a:p>
            <a:pPr marL="457200" lvl="0" indent="-381000">
              <a:spcBef>
                <a:spcPts val="0"/>
              </a:spcBef>
              <a:buClr>
                <a:schemeClr val="dk2"/>
              </a:buClr>
              <a:buSzPct val="100000"/>
              <a:buFont typeface="Roboto"/>
              <a:buChar char="●"/>
            </a:pPr>
            <a:r>
              <a:rPr lang="en" sz="2400">
                <a:solidFill>
                  <a:schemeClr val="dk2"/>
                </a:solidFill>
                <a:latin typeface="Roboto"/>
                <a:ea typeface="Roboto"/>
                <a:cs typeface="Roboto"/>
                <a:sym typeface="Roboto"/>
              </a:rPr>
              <a:t>What is the story? </a:t>
            </a:r>
          </a:p>
          <a:p>
            <a:pPr lvl="0">
              <a:spcBef>
                <a:spcPts val="0"/>
              </a:spcBef>
              <a:buNone/>
            </a:pPr>
            <a:endParaRPr sz="2400">
              <a:solidFill>
                <a:schemeClr val="dk2"/>
              </a:solidFill>
              <a:latin typeface="Roboto"/>
              <a:ea typeface="Roboto"/>
              <a:cs typeface="Roboto"/>
              <a:sym typeface="Roboto"/>
            </a:endParaRPr>
          </a:p>
          <a:p>
            <a:pPr marL="457200" lvl="0" indent="-381000">
              <a:spcBef>
                <a:spcPts val="0"/>
              </a:spcBef>
              <a:buClr>
                <a:schemeClr val="dk2"/>
              </a:buClr>
              <a:buSzPct val="100000"/>
              <a:buFont typeface="Roboto"/>
              <a:buChar char="●"/>
            </a:pPr>
            <a:r>
              <a:rPr lang="en" sz="2400">
                <a:solidFill>
                  <a:schemeClr val="dk2"/>
                </a:solidFill>
                <a:latin typeface="Roboto"/>
                <a:ea typeface="Roboto"/>
                <a:cs typeface="Roboto"/>
                <a:sym typeface="Roboto"/>
              </a:rPr>
              <a:t>What are the domain standards or conventions?   </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Shape 280"/>
          <p:cNvSpPr txBox="1">
            <a:spLocks noGrp="1"/>
          </p:cNvSpPr>
          <p:nvPr>
            <p:ph type="title"/>
          </p:nvPr>
        </p:nvSpPr>
        <p:spPr>
          <a:xfrm>
            <a:off x="490250" y="450150"/>
            <a:ext cx="8161800" cy="4090800"/>
          </a:xfrm>
          <a:prstGeom prst="rect">
            <a:avLst/>
          </a:prstGeom>
        </p:spPr>
        <p:txBody>
          <a:bodyPr lIns="91425" tIns="91425" rIns="91425" bIns="91425" anchor="ctr" anchorCtr="0">
            <a:noAutofit/>
          </a:bodyPr>
          <a:lstStyle/>
          <a:p>
            <a:pPr lvl="0" algn="ctr" rtl="0">
              <a:spcBef>
                <a:spcPts val="0"/>
              </a:spcBef>
              <a:buNone/>
            </a:pPr>
            <a:r>
              <a:rPr lang="en" sz="3600"/>
              <a:t>Data Visualization</a:t>
            </a:r>
          </a:p>
          <a:p>
            <a:pPr lvl="0" algn="ctr" rtl="0">
              <a:spcBef>
                <a:spcPts val="0"/>
              </a:spcBef>
              <a:buNone/>
            </a:pPr>
            <a:endParaRPr sz="3600"/>
          </a:p>
          <a:p>
            <a:pPr lvl="0" algn="ctr" rtl="0">
              <a:spcBef>
                <a:spcPts val="0"/>
              </a:spcBef>
              <a:buNone/>
            </a:pPr>
            <a:r>
              <a:rPr lang="en" sz="3600"/>
              <a:t>Activity</a:t>
            </a:r>
          </a:p>
        </p:txBody>
      </p:sp>
      <p:cxnSp>
        <p:nvCxnSpPr>
          <p:cNvPr id="281" name="Shape 281"/>
          <p:cNvCxnSpPr/>
          <p:nvPr/>
        </p:nvCxnSpPr>
        <p:spPr>
          <a:xfrm rot="10800000" flipH="1">
            <a:off x="1162650" y="2481900"/>
            <a:ext cx="6818700" cy="27300"/>
          </a:xfrm>
          <a:prstGeom prst="straightConnector1">
            <a:avLst/>
          </a:prstGeom>
          <a:noFill/>
          <a:ln w="19050" cap="flat" cmpd="sng">
            <a:solidFill>
              <a:schemeClr val="dk2"/>
            </a:solidFill>
            <a:prstDash val="solid"/>
            <a:round/>
            <a:headEnd type="none" w="lg" len="lg"/>
            <a:tailEnd type="none" w="lg" len="lg"/>
          </a:ln>
        </p:spPr>
      </p:cxn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Shape 286"/>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lnSpc>
                <a:spcPct val="115000"/>
              </a:lnSpc>
              <a:spcBef>
                <a:spcPts val="0"/>
              </a:spcBef>
              <a:buClr>
                <a:schemeClr val="dk1"/>
              </a:buClr>
              <a:buSzPct val="36666"/>
              <a:buFont typeface="Arial"/>
              <a:buNone/>
            </a:pPr>
            <a:r>
              <a:rPr lang="en" sz="3000"/>
              <a:t>Exploring the Data Visualization Life Cycle </a:t>
            </a:r>
          </a:p>
        </p:txBody>
      </p:sp>
      <p:sp>
        <p:nvSpPr>
          <p:cNvPr id="287" name="Shape 287"/>
          <p:cNvSpPr txBox="1">
            <a:spLocks noGrp="1"/>
          </p:cNvSpPr>
          <p:nvPr>
            <p:ph type="body" idx="1"/>
          </p:nvPr>
        </p:nvSpPr>
        <p:spPr>
          <a:xfrm>
            <a:off x="311700" y="1152475"/>
            <a:ext cx="8520600" cy="3416400"/>
          </a:xfrm>
          <a:prstGeom prst="rect">
            <a:avLst/>
          </a:prstGeom>
        </p:spPr>
        <p:txBody>
          <a:bodyPr lIns="91425" tIns="91425" rIns="91425" bIns="91425" anchor="t" anchorCtr="0">
            <a:noAutofit/>
          </a:bodyPr>
          <a:lstStyle/>
          <a:p>
            <a:pPr lvl="0">
              <a:spcBef>
                <a:spcPts val="0"/>
              </a:spcBef>
              <a:buNone/>
            </a:pPr>
            <a:r>
              <a:rPr lang="en"/>
              <a:t>In this activity, we will explore the data visualization life cycle– data collection, data analysis, data visualization– and all of the considerations and decisions along the way.</a:t>
            </a:r>
          </a:p>
          <a:p>
            <a:pPr lvl="0">
              <a:spcBef>
                <a:spcPts val="0"/>
              </a:spcBef>
              <a:buNone/>
            </a:pPr>
            <a:r>
              <a:rPr lang="en"/>
              <a:t>Please refer to the</a:t>
            </a:r>
            <a:r>
              <a:rPr lang="en" u="sng">
                <a:solidFill>
                  <a:schemeClr val="hlink"/>
                </a:solidFill>
                <a:hlinkClick r:id="rId3"/>
              </a:rPr>
              <a:t> handout</a:t>
            </a:r>
            <a:r>
              <a:rPr lang="en"/>
              <a:t>. </a:t>
            </a:r>
          </a:p>
          <a:p>
            <a:pPr lvl="0">
              <a:spcBef>
                <a:spcPts val="0"/>
              </a:spcBef>
              <a:buNone/>
            </a:pPr>
            <a:r>
              <a:rPr lang="en"/>
              <a:t>This activity is inspired by the </a:t>
            </a:r>
            <a:r>
              <a:rPr lang="en" u="sng">
                <a:solidFill>
                  <a:schemeClr val="hlink"/>
                </a:solidFill>
                <a:hlinkClick r:id="rId4"/>
              </a:rPr>
              <a:t>Dear Data Project</a:t>
            </a:r>
            <a:r>
              <a:rPr lang="en"/>
              <a:t>. </a:t>
            </a:r>
          </a:p>
        </p:txBody>
      </p:sp>
      <p:pic>
        <p:nvPicPr>
          <p:cNvPr id="288" name="Shape 288" descr="Screen Shot 2017-06-08 at 9.47.23 AM.png"/>
          <p:cNvPicPr preferRelativeResize="0"/>
          <p:nvPr/>
        </p:nvPicPr>
        <p:blipFill>
          <a:blip r:embed="rId5">
            <a:alphaModFix/>
          </a:blip>
          <a:stretch>
            <a:fillRect/>
          </a:stretch>
        </p:blipFill>
        <p:spPr>
          <a:xfrm>
            <a:off x="5337622" y="1983699"/>
            <a:ext cx="3494676" cy="2585175"/>
          </a:xfrm>
          <a:prstGeom prst="rect">
            <a:avLst/>
          </a:prstGeom>
          <a:noFill/>
          <a:ln>
            <a:noFill/>
          </a:ln>
        </p:spPr>
      </p:pic>
      <p:sp>
        <p:nvSpPr>
          <p:cNvPr id="289" name="Shape 289"/>
          <p:cNvSpPr txBox="1"/>
          <p:nvPr/>
        </p:nvSpPr>
        <p:spPr>
          <a:xfrm>
            <a:off x="6444650" y="43675"/>
            <a:ext cx="2610900" cy="567600"/>
          </a:xfrm>
          <a:prstGeom prst="rect">
            <a:avLst/>
          </a:prstGeom>
          <a:noFill/>
          <a:ln>
            <a:noFill/>
          </a:ln>
        </p:spPr>
        <p:txBody>
          <a:bodyPr lIns="91425" tIns="91425" rIns="91425" bIns="91425" anchor="t" anchorCtr="0">
            <a:noAutofit/>
          </a:bodyPr>
          <a:lstStyle/>
          <a:p>
            <a:pPr lvl="0" rtl="0">
              <a:spcBef>
                <a:spcPts val="0"/>
              </a:spcBef>
              <a:buNone/>
            </a:pPr>
            <a:r>
              <a:rPr lang="en" u="sng">
                <a:solidFill>
                  <a:schemeClr val="hlink"/>
                </a:solidFill>
                <a:latin typeface="Roboto"/>
                <a:ea typeface="Roboto"/>
                <a:cs typeface="Roboto"/>
                <a:sym typeface="Roboto"/>
                <a:hlinkClick r:id="rId6"/>
              </a:rPr>
              <a:t>go.ncsu.edu/vizcrashcourse1</a:t>
            </a:r>
          </a:p>
          <a:p>
            <a:pPr lvl="0" rtl="0">
              <a:spcBef>
                <a:spcPts val="0"/>
              </a:spcBef>
              <a:buNone/>
            </a:pPr>
            <a:endParaRPr>
              <a:latin typeface="Roboto"/>
              <a:ea typeface="Roboto"/>
              <a:cs typeface="Roboto"/>
              <a:sym typeface="Roboto"/>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pic>
        <p:nvPicPr>
          <p:cNvPr id="294" name="Shape 294" descr="2552_What-Makes-a-Good-Infoviz-frame01.png"/>
          <p:cNvPicPr preferRelativeResize="0"/>
          <p:nvPr/>
        </p:nvPicPr>
        <p:blipFill>
          <a:blip r:embed="rId3">
            <a:alphaModFix/>
          </a:blip>
          <a:stretch>
            <a:fillRect/>
          </a:stretch>
        </p:blipFill>
        <p:spPr>
          <a:xfrm>
            <a:off x="905625" y="152400"/>
            <a:ext cx="7332757" cy="48387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Shape 299"/>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a:t>Reflection &amp; Discussion</a:t>
            </a:r>
          </a:p>
        </p:txBody>
      </p:sp>
      <p:sp>
        <p:nvSpPr>
          <p:cNvPr id="300" name="Shape 300"/>
          <p:cNvSpPr txBox="1">
            <a:spLocks noGrp="1"/>
          </p:cNvSpPr>
          <p:nvPr>
            <p:ph type="body" idx="1"/>
          </p:nvPr>
        </p:nvSpPr>
        <p:spPr>
          <a:xfrm>
            <a:off x="311700" y="1152475"/>
            <a:ext cx="8520600" cy="3416400"/>
          </a:xfrm>
          <a:prstGeom prst="rect">
            <a:avLst/>
          </a:prstGeom>
        </p:spPr>
        <p:txBody>
          <a:bodyPr lIns="91425" tIns="91425" rIns="91425" bIns="91425" anchor="t" anchorCtr="0">
            <a:noAutofit/>
          </a:bodyPr>
          <a:lstStyle/>
          <a:p>
            <a:pPr lvl="0">
              <a:spcBef>
                <a:spcPts val="0"/>
              </a:spcBef>
              <a:buNone/>
            </a:pPr>
            <a:r>
              <a:rPr lang="en" sz="2400"/>
              <a:t>What were some issues or concerns you encountered during the activity?</a:t>
            </a:r>
          </a:p>
          <a:p>
            <a:pPr lvl="0">
              <a:spcBef>
                <a:spcPts val="0"/>
              </a:spcBef>
              <a:buNone/>
            </a:pPr>
            <a:r>
              <a:rPr lang="en" sz="2400"/>
              <a:t>Was anything surprising? </a:t>
            </a:r>
          </a:p>
          <a:p>
            <a:pPr lvl="0">
              <a:spcBef>
                <a:spcPts val="0"/>
              </a:spcBef>
              <a:buNone/>
            </a:pPr>
            <a:r>
              <a:rPr lang="en" sz="2400"/>
              <a:t>What considerations would you make when grading this assignment? </a:t>
            </a:r>
          </a:p>
          <a:p>
            <a:pPr lvl="0">
              <a:spcBef>
                <a:spcPts val="0"/>
              </a:spcBef>
              <a:buNone/>
            </a:pPr>
            <a:endParaRPr sz="240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Shape 305"/>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a:t>Summary </a:t>
            </a:r>
          </a:p>
        </p:txBody>
      </p:sp>
      <p:sp>
        <p:nvSpPr>
          <p:cNvPr id="306" name="Shape 306"/>
          <p:cNvSpPr txBox="1">
            <a:spLocks noGrp="1"/>
          </p:cNvSpPr>
          <p:nvPr>
            <p:ph type="body" idx="1"/>
          </p:nvPr>
        </p:nvSpPr>
        <p:spPr>
          <a:xfrm>
            <a:off x="311700" y="1152475"/>
            <a:ext cx="8520600" cy="3416400"/>
          </a:xfrm>
          <a:prstGeom prst="rect">
            <a:avLst/>
          </a:prstGeom>
        </p:spPr>
        <p:txBody>
          <a:bodyPr lIns="91425" tIns="91425" rIns="91425" bIns="91425" anchor="t" anchorCtr="0">
            <a:noAutofit/>
          </a:bodyPr>
          <a:lstStyle/>
          <a:p>
            <a:pPr lvl="0" rtl="0">
              <a:spcBef>
                <a:spcPts val="0"/>
              </a:spcBef>
              <a:buNone/>
            </a:pPr>
            <a:r>
              <a:rPr lang="en" sz="2400"/>
              <a:t>This workshop incorporated best practices for teaching data visualization: </a:t>
            </a:r>
          </a:p>
          <a:p>
            <a:pPr marL="457200" lvl="0" indent="-381000" rtl="0">
              <a:spcBef>
                <a:spcPts val="0"/>
              </a:spcBef>
              <a:buSzPct val="100000"/>
            </a:pPr>
            <a:r>
              <a:rPr lang="en" sz="2400"/>
              <a:t>Lectures with examples</a:t>
            </a:r>
          </a:p>
          <a:p>
            <a:pPr marL="457200" lvl="0" indent="-381000" rtl="0">
              <a:spcBef>
                <a:spcPts val="0"/>
              </a:spcBef>
              <a:buSzPct val="100000"/>
            </a:pPr>
            <a:r>
              <a:rPr lang="en" sz="2400"/>
              <a:t>Large and small group discussion</a:t>
            </a:r>
          </a:p>
          <a:p>
            <a:pPr marL="457200" lvl="0" indent="-381000" rtl="0">
              <a:spcBef>
                <a:spcPts val="0"/>
              </a:spcBef>
              <a:buSzPct val="100000"/>
            </a:pPr>
            <a:r>
              <a:rPr lang="en" sz="2400"/>
              <a:t>Hands-on design activities </a:t>
            </a:r>
          </a:p>
          <a:p>
            <a:pPr marL="457200" lvl="0" indent="-381000">
              <a:spcBef>
                <a:spcPts val="0"/>
              </a:spcBef>
              <a:buSzPct val="100000"/>
            </a:pPr>
            <a:r>
              <a:rPr lang="en" sz="2400"/>
              <a:t>Group evaluation </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77" name="Shape 77"/>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a:t>Group Discussion</a:t>
            </a:r>
          </a:p>
        </p:txBody>
      </p:sp>
      <p:sp>
        <p:nvSpPr>
          <p:cNvPr id="78" name="Shape 78"/>
          <p:cNvSpPr txBox="1">
            <a:spLocks noGrp="1"/>
          </p:cNvSpPr>
          <p:nvPr>
            <p:ph type="body" idx="1"/>
          </p:nvPr>
        </p:nvSpPr>
        <p:spPr>
          <a:xfrm>
            <a:off x="388850" y="1152475"/>
            <a:ext cx="8316300" cy="3416400"/>
          </a:xfrm>
          <a:prstGeom prst="rect">
            <a:avLst/>
          </a:prstGeom>
        </p:spPr>
        <p:txBody>
          <a:bodyPr lIns="91425" tIns="91425" rIns="91425" bIns="91425" anchor="t" anchorCtr="0">
            <a:noAutofit/>
          </a:bodyPr>
          <a:lstStyle/>
          <a:p>
            <a:pPr lvl="0" rtl="0">
              <a:lnSpc>
                <a:spcPct val="150000"/>
              </a:lnSpc>
              <a:spcBef>
                <a:spcPts val="0"/>
              </a:spcBef>
              <a:buNone/>
            </a:pPr>
            <a:endParaRPr sz="3000"/>
          </a:p>
          <a:p>
            <a:pPr lvl="0">
              <a:lnSpc>
                <a:spcPct val="150000"/>
              </a:lnSpc>
              <a:spcBef>
                <a:spcPts val="0"/>
              </a:spcBef>
              <a:buNone/>
            </a:pPr>
            <a:r>
              <a:rPr lang="en" sz="3000"/>
              <a:t>What keywords or key concepts describe visualization literacy?   </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Shape 311"/>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a:t>Further Readings...</a:t>
            </a:r>
          </a:p>
        </p:txBody>
      </p:sp>
      <p:sp>
        <p:nvSpPr>
          <p:cNvPr id="312" name="Shape 312"/>
          <p:cNvSpPr txBox="1">
            <a:spLocks noGrp="1"/>
          </p:cNvSpPr>
          <p:nvPr>
            <p:ph type="body" idx="1"/>
          </p:nvPr>
        </p:nvSpPr>
        <p:spPr>
          <a:xfrm>
            <a:off x="311700" y="1152475"/>
            <a:ext cx="8520600" cy="3416400"/>
          </a:xfrm>
          <a:prstGeom prst="rect">
            <a:avLst/>
          </a:prstGeom>
        </p:spPr>
        <p:txBody>
          <a:bodyPr lIns="91425" tIns="91425" rIns="91425" bIns="91425" anchor="t" anchorCtr="0">
            <a:noAutofit/>
          </a:bodyPr>
          <a:lstStyle/>
          <a:p>
            <a:pPr lvl="0">
              <a:spcBef>
                <a:spcPts val="0"/>
              </a:spcBef>
              <a:buNone/>
            </a:pPr>
            <a:r>
              <a:rPr lang="en" sz="2400" u="sng">
                <a:solidFill>
                  <a:schemeClr val="hlink"/>
                </a:solidFill>
                <a:hlinkClick r:id="rId3"/>
              </a:rPr>
              <a:t>How to Spot Visualization Lies </a:t>
            </a:r>
            <a:r>
              <a:rPr lang="en" sz="2400"/>
              <a:t>(Flowing Data)</a:t>
            </a:r>
          </a:p>
          <a:p>
            <a:pPr lvl="0">
              <a:spcBef>
                <a:spcPts val="0"/>
              </a:spcBef>
              <a:buNone/>
            </a:pPr>
            <a:r>
              <a:rPr lang="en" sz="2400" u="sng">
                <a:solidFill>
                  <a:schemeClr val="hlink"/>
                </a:solidFill>
                <a:hlinkClick r:id="rId4"/>
              </a:rPr>
              <a:t>Basic Rules for Making Charts and Graphs </a:t>
            </a:r>
            <a:r>
              <a:rPr lang="en" sz="2400"/>
              <a:t>(Flowing Data)</a:t>
            </a:r>
          </a:p>
          <a:p>
            <a:pPr lvl="0">
              <a:spcBef>
                <a:spcPts val="0"/>
              </a:spcBef>
              <a:buNone/>
            </a:pPr>
            <a:r>
              <a:rPr lang="en" sz="2400" u="sng">
                <a:solidFill>
                  <a:schemeClr val="hlink"/>
                </a:solidFill>
                <a:hlinkClick r:id="rId5"/>
              </a:rPr>
              <a:t>Accepted Abstracts from Pedagogy of Data Visualization Workshop </a:t>
            </a:r>
            <a:r>
              <a:rPr lang="en" sz="2400"/>
              <a:t>(IEEE 2016) </a:t>
            </a:r>
          </a:p>
          <a:p>
            <a:pPr lvl="0">
              <a:spcBef>
                <a:spcPts val="0"/>
              </a:spcBef>
              <a:buNone/>
            </a:pPr>
            <a:endParaRPr sz="2400"/>
          </a:p>
          <a:p>
            <a:pPr lvl="0">
              <a:spcBef>
                <a:spcPts val="0"/>
              </a:spcBef>
              <a:buNone/>
            </a:pPr>
            <a:endParaRPr sz="240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Shape 317"/>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a:t>Ask Us</a:t>
            </a:r>
          </a:p>
        </p:txBody>
      </p:sp>
      <p:pic>
        <p:nvPicPr>
          <p:cNvPr id="318" name="Shape 318" descr="Screen Shot 2016-01-11 at 12.12.02 PM.png"/>
          <p:cNvPicPr preferRelativeResize="0"/>
          <p:nvPr/>
        </p:nvPicPr>
        <p:blipFill rotWithShape="1">
          <a:blip r:embed="rId3">
            <a:alphaModFix/>
          </a:blip>
          <a:srcRect t="2289" b="2299"/>
          <a:stretch/>
        </p:blipFill>
        <p:spPr>
          <a:xfrm>
            <a:off x="456399" y="1192774"/>
            <a:ext cx="6837450" cy="3514850"/>
          </a:xfrm>
          <a:prstGeom prst="rect">
            <a:avLst/>
          </a:prstGeom>
          <a:noFill/>
          <a:ln>
            <a:noFill/>
          </a:ln>
        </p:spPr>
      </p:pic>
      <p:sp>
        <p:nvSpPr>
          <p:cNvPr id="319" name="Shape 319"/>
          <p:cNvSpPr txBox="1"/>
          <p:nvPr/>
        </p:nvSpPr>
        <p:spPr>
          <a:xfrm>
            <a:off x="4328150" y="74975"/>
            <a:ext cx="4369200" cy="1117800"/>
          </a:xfrm>
          <a:prstGeom prst="rect">
            <a:avLst/>
          </a:prstGeom>
          <a:noFill/>
          <a:ln>
            <a:noFill/>
          </a:ln>
        </p:spPr>
        <p:txBody>
          <a:bodyPr lIns="91425" tIns="91425" rIns="91425" bIns="91425" anchor="t" anchorCtr="0">
            <a:noAutofit/>
          </a:bodyPr>
          <a:lstStyle/>
          <a:p>
            <a:pPr lvl="0" rtl="0">
              <a:spcBef>
                <a:spcPts val="0"/>
              </a:spcBef>
              <a:buNone/>
            </a:pPr>
            <a:r>
              <a:rPr lang="en" sz="1800" u="sng">
                <a:solidFill>
                  <a:schemeClr val="accent5"/>
                </a:solidFill>
                <a:latin typeface="Roboto"/>
                <a:ea typeface="Roboto"/>
                <a:cs typeface="Roboto"/>
                <a:sym typeface="Roboto"/>
                <a:hlinkClick r:id="rId4"/>
              </a:rPr>
              <a:t>lib.ncsu.edu/do/visualization</a:t>
            </a:r>
            <a:r>
              <a:rPr lang="en" sz="1800">
                <a:solidFill>
                  <a:schemeClr val="accent5"/>
                </a:solidFill>
                <a:latin typeface="Roboto"/>
                <a:ea typeface="Roboto"/>
                <a:cs typeface="Roboto"/>
                <a:sym typeface="Roboto"/>
              </a:rPr>
              <a:t>	</a:t>
            </a:r>
          </a:p>
          <a:p>
            <a:pPr lvl="0" rtl="0">
              <a:spcBef>
                <a:spcPts val="0"/>
              </a:spcBef>
              <a:buNone/>
            </a:pPr>
            <a:endParaRPr sz="1800">
              <a:solidFill>
                <a:schemeClr val="accent5"/>
              </a:solidFill>
              <a:latin typeface="Roboto"/>
              <a:ea typeface="Roboto"/>
              <a:cs typeface="Roboto"/>
              <a:sym typeface="Roboto"/>
            </a:endParaRPr>
          </a:p>
          <a:p>
            <a:pPr lvl="0" rtl="0">
              <a:spcBef>
                <a:spcPts val="0"/>
              </a:spcBef>
              <a:buClr>
                <a:schemeClr val="dk1"/>
              </a:buClr>
              <a:buSzPct val="61111"/>
              <a:buFont typeface="Arial"/>
              <a:buNone/>
            </a:pPr>
            <a:r>
              <a:rPr lang="en" sz="1800" u="sng">
                <a:solidFill>
                  <a:schemeClr val="accent5"/>
                </a:solidFill>
                <a:latin typeface="Roboto"/>
                <a:ea typeface="Roboto"/>
                <a:cs typeface="Roboto"/>
                <a:sym typeface="Roboto"/>
                <a:hlinkClick r:id="rId5"/>
              </a:rPr>
              <a:t>ncsu-libraries.github.io/infographics/</a:t>
            </a:r>
          </a:p>
          <a:p>
            <a:pPr lvl="0">
              <a:spcBef>
                <a:spcPts val="0"/>
              </a:spcBef>
              <a:buNone/>
            </a:pPr>
            <a:endParaRPr sz="1800">
              <a:solidFill>
                <a:schemeClr val="accent5"/>
              </a:solidFill>
              <a:latin typeface="Roboto"/>
              <a:ea typeface="Roboto"/>
              <a:cs typeface="Roboto"/>
              <a:sym typeface="Roboto"/>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Shape 83"/>
          <p:cNvSpPr txBox="1">
            <a:spLocks noGrp="1"/>
          </p:cNvSpPr>
          <p:nvPr>
            <p:ph type="title"/>
          </p:nvPr>
        </p:nvSpPr>
        <p:spPr>
          <a:xfrm>
            <a:off x="490250" y="450150"/>
            <a:ext cx="8161800" cy="4090800"/>
          </a:xfrm>
          <a:prstGeom prst="rect">
            <a:avLst/>
          </a:prstGeom>
        </p:spPr>
        <p:txBody>
          <a:bodyPr lIns="91425" tIns="91425" rIns="91425" bIns="91425" anchor="ctr" anchorCtr="0">
            <a:noAutofit/>
          </a:bodyPr>
          <a:lstStyle/>
          <a:p>
            <a:pPr lvl="0" algn="ctr" rtl="0">
              <a:spcBef>
                <a:spcPts val="0"/>
              </a:spcBef>
              <a:buNone/>
            </a:pPr>
            <a:r>
              <a:rPr lang="en" sz="3600"/>
              <a:t>Data Visualization</a:t>
            </a:r>
          </a:p>
          <a:p>
            <a:pPr lvl="0" algn="ctr">
              <a:spcBef>
                <a:spcPts val="0"/>
              </a:spcBef>
              <a:buNone/>
            </a:pPr>
            <a:endParaRPr sz="3600"/>
          </a:p>
          <a:p>
            <a:pPr lvl="0" algn="ctr" rtl="0">
              <a:spcBef>
                <a:spcPts val="0"/>
              </a:spcBef>
              <a:buNone/>
            </a:pPr>
            <a:r>
              <a:rPr lang="en" sz="3600"/>
              <a:t>Why Visualize?</a:t>
            </a:r>
          </a:p>
        </p:txBody>
      </p:sp>
      <p:cxnSp>
        <p:nvCxnSpPr>
          <p:cNvPr id="84" name="Shape 84"/>
          <p:cNvCxnSpPr/>
          <p:nvPr/>
        </p:nvCxnSpPr>
        <p:spPr>
          <a:xfrm rot="10800000" flipH="1">
            <a:off x="1162650" y="2481900"/>
            <a:ext cx="6818700" cy="27300"/>
          </a:xfrm>
          <a:prstGeom prst="straightConnector1">
            <a:avLst/>
          </a:prstGeom>
          <a:noFill/>
          <a:ln w="19050" cap="flat" cmpd="sng">
            <a:solidFill>
              <a:schemeClr val="dk2"/>
            </a:solidFill>
            <a:prstDash val="solid"/>
            <a:round/>
            <a:headEnd type="none" w="lg" len="lg"/>
            <a:tailEnd type="none" w="lg" len="lg"/>
          </a:ln>
        </p:spPr>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Shape 89"/>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a:t>Data Visualization is an old endeavor</a:t>
            </a:r>
          </a:p>
        </p:txBody>
      </p:sp>
      <p:pic>
        <p:nvPicPr>
          <p:cNvPr id="90" name="Shape 90" descr="Playfair_TimeSeries-2-800x591.png"/>
          <p:cNvPicPr preferRelativeResize="0"/>
          <p:nvPr/>
        </p:nvPicPr>
        <p:blipFill>
          <a:blip r:embed="rId3">
            <a:alphaModFix/>
          </a:blip>
          <a:stretch>
            <a:fillRect/>
          </a:stretch>
        </p:blipFill>
        <p:spPr>
          <a:xfrm>
            <a:off x="1875462" y="1054250"/>
            <a:ext cx="5393075" cy="398417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Shape 95"/>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a:t>Data Visualization is Everywhere</a:t>
            </a:r>
          </a:p>
        </p:txBody>
      </p:sp>
      <p:pic>
        <p:nvPicPr>
          <p:cNvPr id="96" name="Shape 96" descr="Screen Shot 2017-06-05 at 1.44.14 PM.png">
            <a:hlinkClick r:id="rId3"/>
          </p:cNvPr>
          <p:cNvPicPr preferRelativeResize="0"/>
          <p:nvPr/>
        </p:nvPicPr>
        <p:blipFill>
          <a:blip r:embed="rId4">
            <a:alphaModFix/>
          </a:blip>
          <a:stretch>
            <a:fillRect/>
          </a:stretch>
        </p:blipFill>
        <p:spPr>
          <a:xfrm>
            <a:off x="1800550" y="1017725"/>
            <a:ext cx="5542894" cy="3820974"/>
          </a:xfrm>
          <a:prstGeom prst="rect">
            <a:avLst/>
          </a:prstGeom>
          <a:noFill/>
          <a:ln>
            <a:noFill/>
          </a:ln>
        </p:spPr>
      </p:pic>
      <p:sp>
        <p:nvSpPr>
          <p:cNvPr id="97" name="Shape 97"/>
          <p:cNvSpPr txBox="1"/>
          <p:nvPr/>
        </p:nvSpPr>
        <p:spPr>
          <a:xfrm>
            <a:off x="434600" y="4742325"/>
            <a:ext cx="1031400" cy="305700"/>
          </a:xfrm>
          <a:prstGeom prst="rect">
            <a:avLst/>
          </a:prstGeom>
          <a:noFill/>
          <a:ln>
            <a:noFill/>
          </a:ln>
        </p:spPr>
        <p:txBody>
          <a:bodyPr lIns="91425" tIns="91425" rIns="91425" bIns="91425" anchor="t" anchorCtr="0">
            <a:noAutofit/>
          </a:bodyPr>
          <a:lstStyle/>
          <a:p>
            <a:pPr lvl="0">
              <a:spcBef>
                <a:spcPts val="0"/>
              </a:spcBef>
              <a:buNone/>
            </a:pPr>
            <a:r>
              <a:rPr lang="en" u="sng">
                <a:solidFill>
                  <a:schemeClr val="hlink"/>
                </a:solidFill>
                <a:hlinkClick r:id="rId3"/>
              </a:rPr>
              <a:t>Source</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Shape 102"/>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a:t>Visual Literacy</a:t>
            </a:r>
          </a:p>
        </p:txBody>
      </p:sp>
      <p:sp>
        <p:nvSpPr>
          <p:cNvPr id="103" name="Shape 103"/>
          <p:cNvSpPr txBox="1">
            <a:spLocks noGrp="1"/>
          </p:cNvSpPr>
          <p:nvPr>
            <p:ph type="body" idx="1"/>
          </p:nvPr>
        </p:nvSpPr>
        <p:spPr>
          <a:xfrm>
            <a:off x="311700" y="1152475"/>
            <a:ext cx="8520600" cy="3416400"/>
          </a:xfrm>
          <a:prstGeom prst="rect">
            <a:avLst/>
          </a:prstGeom>
        </p:spPr>
        <p:txBody>
          <a:bodyPr lIns="91425" tIns="91425" rIns="91425" bIns="91425" anchor="t" anchorCtr="0">
            <a:noAutofit/>
          </a:bodyPr>
          <a:lstStyle/>
          <a:p>
            <a:pPr lvl="0">
              <a:spcBef>
                <a:spcPts val="0"/>
              </a:spcBef>
              <a:buNone/>
            </a:pPr>
            <a:r>
              <a:rPr lang="en" sz="2400">
                <a:solidFill>
                  <a:schemeClr val="dk1"/>
                </a:solidFill>
              </a:rPr>
              <a:t>Visual literacy skills equip a learner to </a:t>
            </a:r>
            <a:r>
              <a:rPr lang="en" sz="2400" b="1">
                <a:solidFill>
                  <a:schemeClr val="dk1"/>
                </a:solidFill>
              </a:rPr>
              <a:t>understand</a:t>
            </a:r>
            <a:r>
              <a:rPr lang="en" sz="2400">
                <a:solidFill>
                  <a:schemeClr val="dk1"/>
                </a:solidFill>
              </a:rPr>
              <a:t> and </a:t>
            </a:r>
            <a:r>
              <a:rPr lang="en" sz="2400" b="1">
                <a:solidFill>
                  <a:schemeClr val="dk1"/>
                </a:solidFill>
              </a:rPr>
              <a:t>analyze</a:t>
            </a:r>
            <a:r>
              <a:rPr lang="en" sz="2400">
                <a:solidFill>
                  <a:schemeClr val="dk1"/>
                </a:solidFill>
              </a:rPr>
              <a:t> the </a:t>
            </a:r>
            <a:r>
              <a:rPr lang="en" sz="2400" b="1">
                <a:solidFill>
                  <a:schemeClr val="dk1"/>
                </a:solidFill>
              </a:rPr>
              <a:t>contextual</a:t>
            </a:r>
            <a:r>
              <a:rPr lang="en" sz="2400">
                <a:solidFill>
                  <a:schemeClr val="dk1"/>
                </a:solidFill>
              </a:rPr>
              <a:t>, </a:t>
            </a:r>
            <a:r>
              <a:rPr lang="en" sz="2400" b="1">
                <a:solidFill>
                  <a:schemeClr val="dk1"/>
                </a:solidFill>
              </a:rPr>
              <a:t>cultural, ethical, aesthetic, intellectual,</a:t>
            </a:r>
            <a:r>
              <a:rPr lang="en" sz="2400">
                <a:solidFill>
                  <a:schemeClr val="dk1"/>
                </a:solidFill>
              </a:rPr>
              <a:t> and </a:t>
            </a:r>
            <a:r>
              <a:rPr lang="en" sz="2400" b="1">
                <a:solidFill>
                  <a:schemeClr val="dk1"/>
                </a:solidFill>
              </a:rPr>
              <a:t>technical</a:t>
            </a:r>
            <a:r>
              <a:rPr lang="en" sz="2400">
                <a:solidFill>
                  <a:schemeClr val="dk1"/>
                </a:solidFill>
              </a:rPr>
              <a:t> components involved in the production and use of visual materials. A visually literate individual is both a </a:t>
            </a:r>
            <a:r>
              <a:rPr lang="en" sz="2400" b="1">
                <a:solidFill>
                  <a:schemeClr val="dk1"/>
                </a:solidFill>
              </a:rPr>
              <a:t>critical consumer</a:t>
            </a:r>
            <a:r>
              <a:rPr lang="en" sz="2400">
                <a:solidFill>
                  <a:schemeClr val="dk1"/>
                </a:solidFill>
              </a:rPr>
              <a:t> of visual media and a </a:t>
            </a:r>
            <a:r>
              <a:rPr lang="en" sz="2400" b="1">
                <a:solidFill>
                  <a:schemeClr val="dk1"/>
                </a:solidFill>
              </a:rPr>
              <a:t>competent contributor</a:t>
            </a:r>
            <a:r>
              <a:rPr lang="en" sz="2400">
                <a:solidFill>
                  <a:schemeClr val="dk1"/>
                </a:solidFill>
              </a:rPr>
              <a:t> to a body of shared knowledge and culture.</a:t>
            </a:r>
          </a:p>
          <a:p>
            <a:pPr lvl="0" algn="r">
              <a:spcBef>
                <a:spcPts val="0"/>
              </a:spcBef>
              <a:buNone/>
            </a:pPr>
            <a:r>
              <a:rPr lang="en" u="sng">
                <a:solidFill>
                  <a:schemeClr val="hlink"/>
                </a:solidFill>
                <a:hlinkClick r:id="rId3"/>
              </a:rPr>
              <a:t>-ACRL Visual Literacy Competency Standards for Higher Education</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pic>
        <p:nvPicPr>
          <p:cNvPr id="108" name="Shape 108" descr="Screen Shot 2017-06-07 at 2.52.36 PM.png"/>
          <p:cNvPicPr preferRelativeResize="0"/>
          <p:nvPr/>
        </p:nvPicPr>
        <p:blipFill>
          <a:blip r:embed="rId3">
            <a:alphaModFix/>
          </a:blip>
          <a:stretch>
            <a:fillRect/>
          </a:stretch>
        </p:blipFill>
        <p:spPr>
          <a:xfrm>
            <a:off x="1356450" y="369225"/>
            <a:ext cx="6099875" cy="4405050"/>
          </a:xfrm>
          <a:prstGeom prst="rect">
            <a:avLst/>
          </a:prstGeom>
          <a:noFill/>
          <a:ln>
            <a:noFill/>
          </a:ln>
        </p:spPr>
      </p:pic>
      <p:sp>
        <p:nvSpPr>
          <p:cNvPr id="109" name="Shape 109"/>
          <p:cNvSpPr txBox="1"/>
          <p:nvPr/>
        </p:nvSpPr>
        <p:spPr>
          <a:xfrm>
            <a:off x="1356450" y="4774275"/>
            <a:ext cx="1020600" cy="230700"/>
          </a:xfrm>
          <a:prstGeom prst="rect">
            <a:avLst/>
          </a:prstGeom>
          <a:noFill/>
          <a:ln>
            <a:noFill/>
          </a:ln>
        </p:spPr>
        <p:txBody>
          <a:bodyPr lIns="91425" tIns="91425" rIns="91425" bIns="91425" anchor="t" anchorCtr="0">
            <a:noAutofit/>
          </a:bodyPr>
          <a:lstStyle/>
          <a:p>
            <a:pPr lvl="0">
              <a:spcBef>
                <a:spcPts val="0"/>
              </a:spcBef>
              <a:buNone/>
            </a:pPr>
            <a:r>
              <a:rPr lang="en" u="sng">
                <a:solidFill>
                  <a:schemeClr val="hlink"/>
                </a:solidFill>
                <a:latin typeface="Roboto"/>
                <a:ea typeface="Roboto"/>
                <a:cs typeface="Roboto"/>
                <a:sym typeface="Roboto"/>
                <a:hlinkClick r:id="rId4"/>
              </a:rPr>
              <a:t>Source</a:t>
            </a:r>
          </a:p>
        </p:txBody>
      </p:sp>
    </p:spTree>
  </p:cSld>
  <p:clrMapOvr>
    <a:masterClrMapping/>
  </p:clrMapOvr>
</p:sld>
</file>

<file path=ppt/theme/theme1.xml><?xml version="1.0" encoding="utf-8"?>
<a:theme xmlns:a="http://schemas.openxmlformats.org/drawingml/2006/main" name="simple-light-2">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1418</Words>
  <Application>Microsoft Macintosh PowerPoint</Application>
  <PresentationFormat>On-screen Show (16:9)</PresentationFormat>
  <Paragraphs>168</Paragraphs>
  <Slides>41</Slides>
  <Notes>41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41</vt:i4>
      </vt:variant>
    </vt:vector>
  </HeadingPairs>
  <TitlesOfParts>
    <vt:vector size="45" baseType="lpstr">
      <vt:lpstr>Roboto</vt:lpstr>
      <vt:lpstr>Lobster</vt:lpstr>
      <vt:lpstr>Oswald</vt:lpstr>
      <vt:lpstr>simple-light-2</vt:lpstr>
      <vt:lpstr>Teaching Visualization Literacy</vt:lpstr>
      <vt:lpstr>Overview</vt:lpstr>
      <vt:lpstr>Table Discussion</vt:lpstr>
      <vt:lpstr>Group Discussion</vt:lpstr>
      <vt:lpstr>Data Visualization  Why Visualize?</vt:lpstr>
      <vt:lpstr>Data Visualization is an old endeavor</vt:lpstr>
      <vt:lpstr>Data Visualization is Everywhere</vt:lpstr>
      <vt:lpstr>Visual Literacy</vt:lpstr>
      <vt:lpstr>PowerPoint Presentation</vt:lpstr>
      <vt:lpstr>Data Integrity</vt:lpstr>
      <vt:lpstr>Integrity of Representation</vt:lpstr>
      <vt:lpstr>Data Visualization  Why it works?</vt:lpstr>
      <vt:lpstr>PowerPoint Presentation</vt:lpstr>
      <vt:lpstr>Pre-attentive Processing  count the 9’s</vt:lpstr>
      <vt:lpstr>Pre-attentive Processing</vt:lpstr>
      <vt:lpstr>PowerPoint Presentation</vt:lpstr>
      <vt:lpstr>PowerPoint Presentation</vt:lpstr>
      <vt:lpstr>Data Visualization  Design Principles</vt:lpstr>
      <vt:lpstr>PowerPoint Presentation</vt:lpstr>
      <vt:lpstr>Color Tips</vt:lpstr>
      <vt:lpstr>Cultural Significance</vt:lpstr>
      <vt:lpstr>Type</vt:lpstr>
      <vt:lpstr>Space</vt:lpstr>
      <vt:lpstr>Space</vt:lpstr>
      <vt:lpstr>Data Visualization  Examples</vt:lpstr>
      <vt:lpstr>PowerPoint Presentation</vt:lpstr>
      <vt:lpstr>PowerPoint Presentation</vt:lpstr>
      <vt:lpstr>PowerPoint Presentation</vt:lpstr>
      <vt:lpstr>PowerPoint Presentation</vt:lpstr>
      <vt:lpstr>PowerPoint Presentation</vt:lpstr>
      <vt:lpstr>Data Visualization  Theory &amp; Process</vt:lpstr>
      <vt:lpstr>Grammar of Graphics</vt:lpstr>
      <vt:lpstr>Data Visualization Process</vt:lpstr>
      <vt:lpstr>Important Considerations</vt:lpstr>
      <vt:lpstr>Data Visualization  Activity</vt:lpstr>
      <vt:lpstr>Exploring the Data Visualization Life Cycle </vt:lpstr>
      <vt:lpstr>PowerPoint Presentation</vt:lpstr>
      <vt:lpstr>Reflection &amp; Discussion</vt:lpstr>
      <vt:lpstr>Summary </vt:lpstr>
      <vt:lpstr>Further Readings...</vt:lpstr>
      <vt:lpstr>Ask Us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Teaching Visualization Literacy</dc:title>
  <cp:lastModifiedBy>Alison Blaine</cp:lastModifiedBy>
  <cp:revision>1</cp:revision>
  <dcterms:modified xsi:type="dcterms:W3CDTF">2017-06-26T14:35:24Z</dcterms:modified>
</cp:coreProperties>
</file>